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embeddings/oleObject1.bin" ContentType="application/vnd.openxmlformats-officedocument.oleObject"/>
  <Override PartName="/ppt/notesSlides/notesSlide3.xml" ContentType="application/vnd.openxmlformats-officedocument.presentationml.notesSlide+xml"/>
  <Override PartName="/ppt/embeddings/oleObject2.bin" ContentType="application/vnd.openxmlformats-officedocument.oleObject"/>
  <Override PartName="/ppt/notesSlides/notesSlide4.xml" ContentType="application/vnd.openxmlformats-officedocument.presentationml.notesSlide+xml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embeddings/oleObject6.bin" ContentType="application/vnd.openxmlformats-officedocument.oleObject"/>
  <Override PartName="/ppt/notesSlides/notesSlide7.xml" ContentType="application/vnd.openxmlformats-officedocument.presentationml.notesSlide+xml"/>
  <Override PartName="/ppt/embeddings/oleObject7.bin" ContentType="application/vnd.openxmlformats-officedocument.oleObject"/>
  <Override PartName="/ppt/notesSlides/notesSlide8.xml" ContentType="application/vnd.openxmlformats-officedocument.presentationml.notesSlide+xml"/>
  <Override PartName="/ppt/embeddings/oleObject8.bin" ContentType="application/vnd.openxmlformats-officedocument.oleObject"/>
  <Override PartName="/ppt/notesSlides/notesSlide9.xml" ContentType="application/vnd.openxmlformats-officedocument.presentationml.notesSlide+xml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notesSlides/notesSlide10.xml" ContentType="application/vnd.openxmlformats-officedocument.presentationml.notesSlide+xml"/>
  <Override PartName="/ppt/embeddings/oleObject11.bin" ContentType="application/vnd.openxmlformats-officedocument.oleObject"/>
  <Override PartName="/ppt/notesSlides/notesSlide11.xml" ContentType="application/vnd.openxmlformats-officedocument.presentationml.notesSlide+xml"/>
  <Override PartName="/ppt/embeddings/oleObject12.bin" ContentType="application/vnd.openxmlformats-officedocument.oleObject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embeddings/oleObject13.bin" ContentType="application/vnd.openxmlformats-officedocument.oleObject"/>
  <Override PartName="/ppt/notesSlides/notesSlide20.xml" ContentType="application/vnd.openxmlformats-officedocument.presentationml.notesSlide+xml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notesSlides/notesSlide21.xml" ContentType="application/vnd.openxmlformats-officedocument.presentationml.notesSlide+xml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notesSlides/notesSlide22.xml" ContentType="application/vnd.openxmlformats-officedocument.presentationml.notesSlide+xml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notesSlides/notesSlide23.xml" ContentType="application/vnd.openxmlformats-officedocument.presentationml.notesSlide+xml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notesSlides/notesSlide24.xml" ContentType="application/vnd.openxmlformats-officedocument.presentationml.notesSlide+xml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6"/>
  </p:notesMasterIdLst>
  <p:sldIdLst>
    <p:sldId id="946" r:id="rId2"/>
    <p:sldId id="452" r:id="rId3"/>
    <p:sldId id="274" r:id="rId4"/>
    <p:sldId id="275" r:id="rId5"/>
    <p:sldId id="945" r:id="rId6"/>
    <p:sldId id="325" r:id="rId7"/>
    <p:sldId id="324" r:id="rId8"/>
    <p:sldId id="333" r:id="rId9"/>
    <p:sldId id="474" r:id="rId10"/>
    <p:sldId id="329" r:id="rId11"/>
    <p:sldId id="662" r:id="rId12"/>
    <p:sldId id="854" r:id="rId13"/>
    <p:sldId id="712" r:id="rId14"/>
    <p:sldId id="787" r:id="rId15"/>
    <p:sldId id="711" r:id="rId16"/>
    <p:sldId id="817" r:id="rId17"/>
    <p:sldId id="454" r:id="rId18"/>
    <p:sldId id="492" r:id="rId19"/>
    <p:sldId id="493" r:id="rId20"/>
    <p:sldId id="947" r:id="rId21"/>
    <p:sldId id="948" r:id="rId22"/>
    <p:sldId id="950" r:id="rId23"/>
    <p:sldId id="951" r:id="rId24"/>
    <p:sldId id="952" r:id="rId2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A7000"/>
    <a:srgbClr val="0F3F1F"/>
    <a:srgbClr val="C99864"/>
    <a:srgbClr val="5B34AE"/>
    <a:srgbClr val="D15D00"/>
    <a:srgbClr val="FF0000"/>
    <a:srgbClr val="D75100"/>
    <a:srgbClr val="C15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864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81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2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2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Relationship Id="rId2" Type="http://schemas.openxmlformats.org/officeDocument/2006/relationships/image" Target="../media/image13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Relationship Id="rId2" Type="http://schemas.openxmlformats.org/officeDocument/2006/relationships/image" Target="../media/image1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Relationship Id="rId2" Type="http://schemas.openxmlformats.org/officeDocument/2006/relationships/image" Target="../media/image1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png>
</file>

<file path=ppt/media/image10.png>
</file>

<file path=ppt/media/image16.jpeg>
</file>

<file path=ppt/media/image17.jpeg>
</file>

<file path=ppt/media/image18.jpeg>
</file>

<file path=ppt/media/image19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2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73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73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73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73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3E1E3E38-13B5-514A-BB77-91739C97B4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6692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26EAC-1945-D146-B865-8B0456ABF085}" type="slidenum">
              <a:rPr lang="en-US"/>
              <a:pPr>
                <a:defRPr/>
              </a:pPr>
              <a:t>1</a:t>
            </a:fld>
            <a:endParaRPr lang="en-US"/>
          </a:p>
        </p:txBody>
      </p:sp>
      <p:sp>
        <p:nvSpPr>
          <p:cNvPr id="586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675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A575E2A-4499-1141-B685-A0DE4897C7FF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171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71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C37D5A5-7007-F140-B819-66DCF66EDADF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10444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444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DDBC71A-02E9-5949-A833-331C550D07EA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151552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51552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C37FA66-3761-EB47-AF4B-196419055AFC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1156098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56099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A4D79A8-FEEA-E94C-A294-0CD3BCC31BF3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133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3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2AA151A-1ABC-A643-BDE8-4AD72BA3294D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115405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5405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223056-8D38-784E-9FC7-81E87251A585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140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4008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927D627-D04F-C040-A849-1CFD3E16974F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5990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9904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DB3062-224C-5A40-A351-E4D449758CB6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685058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85059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0CBA4C9-46AF-4247-98EB-B78D152D15EE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687106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87107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9B177F0-D43F-FC4B-87CF-7817EB031D59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586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675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7ACCF0-D7B1-B244-8FCE-41D94FFCF852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64819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4819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1978AE7-2BD1-2945-B516-907A838B9F4A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64819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4819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705230D-5CC5-7A47-A26F-E41A69A78BBC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64819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4819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5B9F9DF-5507-204F-A457-3866CF25FCAE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64819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4819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033EA93-699B-FD4A-9DA4-A5AF87EC2802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64819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4819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45D5F2D-2DAB-5148-B28E-75078F17E215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138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20FDA36-B6E7-1147-9F26-C2D28277A77F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5D6CE7-64BE-8B4E-8D03-546DDEEFF10D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1639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9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838D7F8-C7C3-A347-B758-927E1F8501FE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164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4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3567C95-2422-1146-829A-7777EB54F35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165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5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158E23-EA12-9043-AA7C-98CF46DAE58F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193538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2EED7A-4276-D144-981E-33232380F87F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64819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4819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4A9994-AC4B-F346-B234-9A20840C67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58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66B546-C473-5846-B4E6-24854E060AF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49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76200"/>
            <a:ext cx="1943100" cy="6019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200"/>
            <a:ext cx="5676900" cy="6019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4A742D-6E7F-8A48-84F4-22D0D68717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8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AC4347-1818-9B4B-B48D-5145E7EEC75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615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D93E90-0FC0-3245-B658-5CDEC3F2DC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573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978FC4-92AC-7D4D-A1B3-59372B9AB7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0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6FBE76-7310-EC4E-A8AF-8A84789941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168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EF58E3-41A5-BB4A-A6BF-3083E76A53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33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3BB9B9-08FE-7848-A084-C2DAE80EA5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22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02EE6E-2CFA-ED4E-A5F1-AB4D1AEC256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946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301003-D9E1-D743-82E5-0D7CD0656E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102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762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447800"/>
            <a:ext cx="777240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cs typeface="+mn-cs"/>
              </a:defRPr>
            </a:lvl1pPr>
          </a:lstStyle>
          <a:p>
            <a:pPr>
              <a:defRPr/>
            </a:pPr>
            <a:fld id="{2355F3DE-2C8F-AC4A-97D6-17FC67B272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14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15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jpeg"/><Relationship Id="rId5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23.jpeg"/><Relationship Id="rId1" Type="http://schemas.microsoft.com/office/2007/relationships/media" Target="file://localhost/Users/johnandrewevans/Desktop/Work/Research/My%20Publications/My%20Presentations/2008/The%20Variational%20Multiscale%20Method%20for%20Computational%20Fluid%20Dynamics%20-%20Multiscale%202008/Movies/turbulence.mov" TargetMode="External"/><Relationship Id="rId2" Type="http://schemas.openxmlformats.org/officeDocument/2006/relationships/video" Target="file://localhost/Users/johnandrewevans/Desktop/Work/Research/My%20Publications/My%20Presentations/2008/The%20Variational%20Multiscale%20Method%20for%20Computational%20Fluid%20Dynamics%20-%20Multiscale%202008/Movies/turbulence.mov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28.png"/><Relationship Id="rId1" Type="http://schemas.microsoft.com/office/2007/relationships/media" Target="file://localhost/Users/johnandrewevans/Desktop/Work/Research/My%20Publications/My%20Presentations/2008/The%20Variational%20Multiscale%20Method%20for%20Computational%20Fluid%20Dynamics%20-%20Multiscale%202008/Movies/turbulence_revised.mov" TargetMode="External"/><Relationship Id="rId2" Type="http://schemas.openxmlformats.org/officeDocument/2006/relationships/video" Target="file://localhost/Users/johnandrewevans/Desktop/Work/Research/My%20Publications/My%20Presentations/2008/The%20Variational%20Multiscale%20Method%20for%20Computational%20Fluid%20Dynamics%20-%20Multiscale%202008/Movies/turbulence_revised.mov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image" Target="../media/image32.png"/><Relationship Id="rId5" Type="http://schemas.openxmlformats.org/officeDocument/2006/relationships/oleObject" Target="../embeddings/oleObject13.bin"/><Relationship Id="rId6" Type="http://schemas.openxmlformats.org/officeDocument/2006/relationships/image" Target="../media/image31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oleObject" Target="../embeddings/oleObject14.bin"/><Relationship Id="rId5" Type="http://schemas.openxmlformats.org/officeDocument/2006/relationships/image" Target="../media/image13.emf"/><Relationship Id="rId6" Type="http://schemas.openxmlformats.org/officeDocument/2006/relationships/oleObject" Target="../embeddings/oleObject15.bin"/><Relationship Id="rId7" Type="http://schemas.openxmlformats.org/officeDocument/2006/relationships/image" Target="../media/image12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oleObject16.bin"/><Relationship Id="rId5" Type="http://schemas.openxmlformats.org/officeDocument/2006/relationships/image" Target="../media/image13.emf"/><Relationship Id="rId6" Type="http://schemas.openxmlformats.org/officeDocument/2006/relationships/oleObject" Target="../embeddings/oleObject17.bin"/><Relationship Id="rId7" Type="http://schemas.openxmlformats.org/officeDocument/2006/relationships/image" Target="../media/image12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oleObject" Target="../embeddings/oleObject18.bin"/><Relationship Id="rId5" Type="http://schemas.openxmlformats.org/officeDocument/2006/relationships/image" Target="../media/image13.emf"/><Relationship Id="rId6" Type="http://schemas.openxmlformats.org/officeDocument/2006/relationships/oleObject" Target="../embeddings/oleObject19.bin"/><Relationship Id="rId7" Type="http://schemas.openxmlformats.org/officeDocument/2006/relationships/image" Target="../media/image12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4" Type="http://schemas.openxmlformats.org/officeDocument/2006/relationships/oleObject" Target="../embeddings/oleObject20.bin"/><Relationship Id="rId5" Type="http://schemas.openxmlformats.org/officeDocument/2006/relationships/image" Target="../media/image12.emf"/><Relationship Id="rId6" Type="http://schemas.openxmlformats.org/officeDocument/2006/relationships/oleObject" Target="../embeddings/oleObject21.bin"/><Relationship Id="rId7" Type="http://schemas.openxmlformats.org/officeDocument/2006/relationships/image" Target="../media/image13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4" Type="http://schemas.openxmlformats.org/officeDocument/2006/relationships/oleObject" Target="../embeddings/oleObject22.bin"/><Relationship Id="rId5" Type="http://schemas.openxmlformats.org/officeDocument/2006/relationships/image" Target="../media/image33.emf"/><Relationship Id="rId6" Type="http://schemas.openxmlformats.org/officeDocument/2006/relationships/oleObject" Target="../embeddings/oleObject23.bin"/><Relationship Id="rId7" Type="http://schemas.openxmlformats.org/officeDocument/2006/relationships/image" Target="../media/image13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4.emf"/><Relationship Id="rId6" Type="http://schemas.openxmlformats.org/officeDocument/2006/relationships/oleObject" Target="../embeddings/oleObject4.bin"/><Relationship Id="rId7" Type="http://schemas.openxmlformats.org/officeDocument/2006/relationships/image" Target="../media/image5.emf"/><Relationship Id="rId8" Type="http://schemas.openxmlformats.org/officeDocument/2006/relationships/oleObject" Target="../embeddings/oleObject5.bin"/><Relationship Id="rId9" Type="http://schemas.openxmlformats.org/officeDocument/2006/relationships/image" Target="../media/image6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8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10.png"/><Relationship Id="rId5" Type="http://schemas.openxmlformats.org/officeDocument/2006/relationships/oleObject" Target="../embeddings/oleObject7.bin"/><Relationship Id="rId6" Type="http://schemas.openxmlformats.org/officeDocument/2006/relationships/image" Target="../media/image9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2.emf"/><Relationship Id="rId6" Type="http://schemas.openxmlformats.org/officeDocument/2006/relationships/oleObject" Target="../embeddings/oleObject10.bin"/><Relationship Id="rId7" Type="http://schemas.openxmlformats.org/officeDocument/2006/relationships/image" Target="../media/image13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7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28600"/>
            <a:ext cx="9144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smtClean="0">
                <a:solidFill>
                  <a:schemeClr val="accent2"/>
                </a:solidFill>
                <a:latin typeface="Arial" charset="0"/>
                <a:cs typeface="+mj-cs"/>
              </a:rPr>
              <a:t>Incompressible Navier-Stokes Equations</a:t>
            </a:r>
            <a:endParaRPr lang="en-US" smtClean="0">
              <a:cs typeface="+mj-cs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lum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600200"/>
            <a:ext cx="6858000" cy="427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28600"/>
            <a:ext cx="8610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smtClean="0">
                <a:solidFill>
                  <a:schemeClr val="accent2"/>
                </a:solidFill>
                <a:latin typeface="Arial" charset="0"/>
                <a:cs typeface="+mj-cs"/>
              </a:rPr>
              <a:t>Comparison with Classical Stabilized Methods</a:t>
            </a:r>
            <a:endParaRPr lang="en-US" smtClean="0">
              <a:latin typeface="Arial" charset="0"/>
              <a:cs typeface="+mj-cs"/>
            </a:endParaRPr>
          </a:p>
        </p:txBody>
      </p:sp>
      <p:graphicFrame>
        <p:nvGraphicFramePr>
          <p:cNvPr id="32770" name="Object 5"/>
          <p:cNvGraphicFramePr>
            <a:graphicFrameLocks noChangeAspect="1"/>
          </p:cNvGraphicFramePr>
          <p:nvPr/>
        </p:nvGraphicFramePr>
        <p:xfrm>
          <a:off x="652463" y="2251075"/>
          <a:ext cx="8056562" cy="157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6" name="Equation" r:id="rId4" imgW="4165600" imgH="812800" progId="Equation.DSMT4">
                  <p:embed/>
                </p:oleObj>
              </mc:Choice>
              <mc:Fallback>
                <p:oleObj name="Equation" r:id="rId4" imgW="4165600" imgH="812800" progId="Equation.DSMT4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2463" y="2251075"/>
                        <a:ext cx="8056562" cy="1573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5478" name="Text Box 6"/>
          <p:cNvSpPr txBox="1">
            <a:spLocks noChangeArrowheads="1"/>
          </p:cNvSpPr>
          <p:nvPr/>
        </p:nvSpPr>
        <p:spPr bwMode="auto">
          <a:xfrm>
            <a:off x="381000" y="4038600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>
                <a:latin typeface="Arial" charset="0"/>
                <a:cs typeface="+mn-cs"/>
              </a:rPr>
              <a:t>Remarks</a:t>
            </a:r>
          </a:p>
        </p:txBody>
      </p:sp>
      <p:sp>
        <p:nvSpPr>
          <p:cNvPr id="105479" name="Text Box 7"/>
          <p:cNvSpPr txBox="1">
            <a:spLocks noChangeArrowheads="1"/>
          </p:cNvSpPr>
          <p:nvPr/>
        </p:nvSpPr>
        <p:spPr bwMode="auto">
          <a:xfrm>
            <a:off x="647700" y="4800600"/>
            <a:ext cx="7848600" cy="1406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b">
            <a:spAutoFit/>
          </a:bodyPr>
          <a:lstStyle/>
          <a:p>
            <a:pPr>
              <a:lnSpc>
                <a:spcPct val="120000"/>
              </a:lnSpc>
              <a:buFontTx/>
              <a:buChar char="•"/>
              <a:defRPr/>
            </a:pPr>
            <a:r>
              <a:rPr lang="en-US">
                <a:latin typeface="Arial" charset="0"/>
                <a:cs typeface="+mn-cs"/>
              </a:rPr>
              <a:t> </a:t>
            </a:r>
            <a:r>
              <a:rPr lang="en-US">
                <a:solidFill>
                  <a:srgbClr val="FF0000"/>
                </a:solidFill>
                <a:latin typeface="Arial" charset="0"/>
                <a:cs typeface="+mn-cs"/>
              </a:rPr>
              <a:t>These terms </a:t>
            </a:r>
            <a:r>
              <a:rPr lang="en-US">
                <a:solidFill>
                  <a:schemeClr val="tx2"/>
                </a:solidFill>
                <a:latin typeface="Arial" charset="0"/>
                <a:cs typeface="+mn-cs"/>
              </a:rPr>
              <a:t>omitted in classical stabilized methods</a:t>
            </a:r>
            <a:endParaRPr lang="en-US" i="1">
              <a:latin typeface="Arial" charset="0"/>
              <a:cs typeface="+mn-cs"/>
            </a:endParaRPr>
          </a:p>
          <a:p>
            <a:pPr>
              <a:lnSpc>
                <a:spcPct val="120000"/>
              </a:lnSpc>
              <a:buFontTx/>
              <a:buChar char="•"/>
              <a:defRPr/>
            </a:pPr>
            <a:r>
              <a:rPr lang="en-US">
                <a:latin typeface="Arial" charset="0"/>
                <a:cs typeface="+mn-cs"/>
              </a:rPr>
              <a:t> </a:t>
            </a:r>
            <a:r>
              <a:rPr lang="en-US">
                <a:solidFill>
                  <a:srgbClr val="0000FF"/>
                </a:solidFill>
                <a:latin typeface="Arial" charset="0"/>
                <a:cs typeface="+mn-cs"/>
              </a:rPr>
              <a:t>Extension of the ideas of SUPG, GLS and MS</a:t>
            </a:r>
            <a:endParaRPr lang="en-US">
              <a:solidFill>
                <a:schemeClr val="tx2"/>
              </a:solidFill>
              <a:latin typeface="Arial" charset="0"/>
              <a:cs typeface="+mn-cs"/>
            </a:endParaRPr>
          </a:p>
          <a:p>
            <a:pPr>
              <a:lnSpc>
                <a:spcPct val="120000"/>
              </a:lnSpc>
              <a:buFontTx/>
              <a:buChar char="•"/>
              <a:defRPr/>
            </a:pPr>
            <a:r>
              <a:rPr lang="en-US" b="1" i="1">
                <a:latin typeface="Arial" charset="0"/>
                <a:cs typeface="+mn-cs"/>
              </a:rPr>
              <a:t> No eddy viscosity</a:t>
            </a:r>
          </a:p>
        </p:txBody>
      </p:sp>
      <p:sp>
        <p:nvSpPr>
          <p:cNvPr id="105480" name="Rectangle 8"/>
          <p:cNvSpPr>
            <a:spLocks noChangeArrowheads="1"/>
          </p:cNvSpPr>
          <p:nvPr/>
        </p:nvSpPr>
        <p:spPr bwMode="auto">
          <a:xfrm>
            <a:off x="381000" y="1524000"/>
            <a:ext cx="46482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342900" indent="-342900" eaLnBrk="1" hangingPunct="1">
              <a:spcBef>
                <a:spcPct val="20000"/>
              </a:spcBef>
              <a:defRPr/>
            </a:pPr>
            <a:r>
              <a:rPr lang="en-US" sz="280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cs typeface="+mn-cs"/>
              </a:rPr>
              <a:t>Coarse-scale equation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45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76200"/>
            <a:ext cx="7772400" cy="9144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smtClean="0">
                <a:solidFill>
                  <a:schemeClr val="accent2"/>
                </a:solidFill>
                <a:latin typeface="Arial" charset="0"/>
                <a:cs typeface="+mj-cs"/>
              </a:rPr>
              <a:t>Forced Isotropic Turbulence</a:t>
            </a:r>
            <a:endParaRPr lang="en-US" smtClean="0">
              <a:solidFill>
                <a:schemeClr val="accent2"/>
              </a:solidFill>
              <a:latin typeface="Arial" charset="0"/>
              <a:cs typeface="+mj-cs"/>
            </a:endParaRPr>
          </a:p>
        </p:txBody>
      </p:sp>
      <p:sp>
        <p:nvSpPr>
          <p:cNvPr id="1043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52500" y="1143000"/>
            <a:ext cx="7239000" cy="4994275"/>
          </a:xfrm>
        </p:spPr>
        <p:txBody>
          <a:bodyPr>
            <a:spAutoFit/>
          </a:bodyPr>
          <a:lstStyle/>
          <a:p>
            <a:pPr eaLnBrk="1" hangingPunct="1">
              <a:buFont typeface="Wingdings" charset="0"/>
              <a:buChar char="§"/>
              <a:defRPr/>
            </a:pPr>
            <a:r>
              <a:rPr lang="en-US" sz="2000" smtClean="0">
                <a:latin typeface="Arial" charset="0"/>
                <a:cs typeface="+mn-cs"/>
              </a:rPr>
              <a:t>NURBS (B-splines)</a:t>
            </a:r>
          </a:p>
          <a:p>
            <a:pPr lvl="1" eaLnBrk="1" hangingPunct="1">
              <a:buFont typeface="Wingdings" charset="0"/>
              <a:buChar char="§"/>
              <a:defRPr/>
            </a:pPr>
            <a:r>
              <a:rPr lang="en-US" sz="1800" smtClean="0">
                <a:latin typeface="Arial" charset="0"/>
              </a:rPr>
              <a:t>Linears (standard hexahedral finite elements), </a:t>
            </a:r>
            <a:r>
              <a:rPr lang="en-US" sz="1800" i="1" smtClean="0">
                <a:latin typeface="Arial" charset="0"/>
              </a:rPr>
              <a:t>C</a:t>
            </a:r>
            <a:r>
              <a:rPr lang="en-US" sz="1800" baseline="30000" smtClean="0">
                <a:latin typeface="Arial" charset="0"/>
              </a:rPr>
              <a:t>0</a:t>
            </a:r>
            <a:endParaRPr lang="en-US" sz="1800" smtClean="0">
              <a:latin typeface="Arial" charset="0"/>
            </a:endParaRPr>
          </a:p>
          <a:p>
            <a:pPr lvl="2" eaLnBrk="1" hangingPunct="1">
              <a:buFont typeface="Wingdings" charset="0"/>
              <a:buChar char="§"/>
              <a:defRPr/>
            </a:pPr>
            <a:r>
              <a:rPr lang="en-US" sz="1600" smtClean="0">
                <a:latin typeface="Arial" charset="0"/>
              </a:rPr>
              <a:t>Meshes: 32</a:t>
            </a:r>
            <a:r>
              <a:rPr lang="en-US" sz="1600" baseline="30000" smtClean="0">
                <a:latin typeface="Arial" charset="0"/>
              </a:rPr>
              <a:t>3</a:t>
            </a:r>
            <a:r>
              <a:rPr lang="en-US" sz="1600" smtClean="0">
                <a:latin typeface="Arial" charset="0"/>
              </a:rPr>
              <a:t>, 64</a:t>
            </a:r>
            <a:r>
              <a:rPr lang="en-US" sz="1600" baseline="30000" smtClean="0">
                <a:latin typeface="Arial" charset="0"/>
              </a:rPr>
              <a:t>3</a:t>
            </a:r>
            <a:r>
              <a:rPr lang="en-US" sz="1600" smtClean="0">
                <a:latin typeface="Arial" charset="0"/>
              </a:rPr>
              <a:t>, 128</a:t>
            </a:r>
            <a:r>
              <a:rPr lang="en-US" sz="1600" baseline="30000" smtClean="0">
                <a:latin typeface="Arial" charset="0"/>
              </a:rPr>
              <a:t>3 </a:t>
            </a:r>
            <a:r>
              <a:rPr lang="en-US" sz="1600" smtClean="0">
                <a:latin typeface="Arial" charset="0"/>
              </a:rPr>
              <a:t>, 256</a:t>
            </a:r>
            <a:r>
              <a:rPr lang="en-US" sz="1600" baseline="30000" smtClean="0">
                <a:latin typeface="Arial" charset="0"/>
              </a:rPr>
              <a:t>3</a:t>
            </a:r>
            <a:endParaRPr lang="en-US" sz="1600" smtClean="0">
              <a:latin typeface="Arial" charset="0"/>
            </a:endParaRPr>
          </a:p>
          <a:p>
            <a:pPr lvl="1" eaLnBrk="1" hangingPunct="1">
              <a:buFont typeface="Wingdings" charset="0"/>
              <a:buChar char="§"/>
              <a:defRPr/>
            </a:pPr>
            <a:r>
              <a:rPr lang="en-US" sz="1800" smtClean="0">
                <a:latin typeface="Arial" charset="0"/>
              </a:rPr>
              <a:t>Quadratics, </a:t>
            </a:r>
            <a:r>
              <a:rPr lang="en-US" sz="1800" i="1" smtClean="0">
                <a:latin typeface="Arial" charset="0"/>
              </a:rPr>
              <a:t>C</a:t>
            </a:r>
            <a:r>
              <a:rPr lang="en-US" sz="1800" baseline="30000" smtClean="0">
                <a:latin typeface="Arial" charset="0"/>
              </a:rPr>
              <a:t>1</a:t>
            </a:r>
            <a:endParaRPr lang="en-US" sz="1800" smtClean="0">
              <a:latin typeface="Arial" charset="0"/>
            </a:endParaRPr>
          </a:p>
          <a:p>
            <a:pPr lvl="2" eaLnBrk="1" hangingPunct="1">
              <a:buFont typeface="Wingdings" charset="0"/>
              <a:buChar char="§"/>
              <a:defRPr/>
            </a:pPr>
            <a:r>
              <a:rPr lang="en-US" sz="1600" smtClean="0">
                <a:latin typeface="Arial" charset="0"/>
              </a:rPr>
              <a:t>Meshes: 32</a:t>
            </a:r>
            <a:r>
              <a:rPr lang="en-US" sz="1600" baseline="30000" smtClean="0">
                <a:latin typeface="Arial" charset="0"/>
              </a:rPr>
              <a:t>3</a:t>
            </a:r>
            <a:r>
              <a:rPr lang="en-US" sz="1600" smtClean="0">
                <a:latin typeface="Arial" charset="0"/>
              </a:rPr>
              <a:t>, 64</a:t>
            </a:r>
            <a:r>
              <a:rPr lang="en-US" sz="1600" baseline="30000" smtClean="0">
                <a:latin typeface="Arial" charset="0"/>
              </a:rPr>
              <a:t>3</a:t>
            </a:r>
            <a:r>
              <a:rPr lang="en-US" sz="1600" smtClean="0">
                <a:latin typeface="Arial" charset="0"/>
              </a:rPr>
              <a:t>, 128</a:t>
            </a:r>
            <a:r>
              <a:rPr lang="en-US" sz="1600" baseline="30000" smtClean="0">
                <a:latin typeface="Arial" charset="0"/>
              </a:rPr>
              <a:t>3</a:t>
            </a:r>
            <a:endParaRPr lang="en-US" sz="1600" smtClean="0">
              <a:latin typeface="Arial" charset="0"/>
            </a:endParaRPr>
          </a:p>
          <a:p>
            <a:pPr lvl="1" eaLnBrk="1" hangingPunct="1">
              <a:buFont typeface="Wingdings" charset="0"/>
              <a:buChar char="§"/>
              <a:defRPr/>
            </a:pPr>
            <a:r>
              <a:rPr lang="en-US" sz="1800" smtClean="0">
                <a:latin typeface="Arial" charset="0"/>
              </a:rPr>
              <a:t>Cubics, </a:t>
            </a:r>
            <a:r>
              <a:rPr lang="en-US" sz="1800" i="1" smtClean="0">
                <a:latin typeface="Arial" charset="0"/>
              </a:rPr>
              <a:t>C</a:t>
            </a:r>
            <a:r>
              <a:rPr lang="en-US" sz="1800" baseline="30000" smtClean="0">
                <a:latin typeface="Arial" charset="0"/>
              </a:rPr>
              <a:t>2</a:t>
            </a:r>
            <a:endParaRPr lang="en-US" sz="1800" smtClean="0">
              <a:latin typeface="Arial" charset="0"/>
            </a:endParaRPr>
          </a:p>
          <a:p>
            <a:pPr lvl="2" eaLnBrk="1" hangingPunct="1">
              <a:buFont typeface="Wingdings" charset="0"/>
              <a:buChar char="§"/>
              <a:defRPr/>
            </a:pPr>
            <a:r>
              <a:rPr lang="en-US" sz="1600" smtClean="0">
                <a:latin typeface="Arial" charset="0"/>
              </a:rPr>
              <a:t>Meshes: 32</a:t>
            </a:r>
            <a:r>
              <a:rPr lang="en-US" sz="1600" baseline="30000" smtClean="0">
                <a:latin typeface="Arial" charset="0"/>
              </a:rPr>
              <a:t>3</a:t>
            </a:r>
            <a:r>
              <a:rPr lang="en-US" sz="1600" smtClean="0">
                <a:latin typeface="Arial" charset="0"/>
              </a:rPr>
              <a:t>, 64</a:t>
            </a:r>
            <a:r>
              <a:rPr lang="en-US" sz="1600" baseline="30000" smtClean="0">
                <a:latin typeface="Arial" charset="0"/>
              </a:rPr>
              <a:t>3</a:t>
            </a:r>
            <a:endParaRPr lang="en-US" sz="1800" smtClean="0">
              <a:latin typeface="Arial" charset="0"/>
            </a:endParaRPr>
          </a:p>
          <a:p>
            <a:pPr eaLnBrk="1" hangingPunct="1">
              <a:buFont typeface="Wingdings" charset="0"/>
              <a:buChar char="§"/>
              <a:defRPr/>
            </a:pPr>
            <a:r>
              <a:rPr lang="en-US" sz="2000" smtClean="0">
                <a:latin typeface="Arial" charset="0"/>
                <a:cs typeface="+mn-cs"/>
              </a:rPr>
              <a:t>Uniform mesh in all three directions</a:t>
            </a:r>
          </a:p>
          <a:p>
            <a:pPr eaLnBrk="1" hangingPunct="1">
              <a:buFont typeface="Wingdings" charset="0"/>
              <a:buChar char="§"/>
              <a:defRPr/>
            </a:pPr>
            <a:r>
              <a:rPr lang="en-US" sz="2000" smtClean="0">
                <a:latin typeface="Arial" charset="0"/>
                <a:cs typeface="+mn-cs"/>
              </a:rPr>
              <a:t>Statistics: </a:t>
            </a:r>
          </a:p>
          <a:p>
            <a:pPr lvl="1" eaLnBrk="1" hangingPunct="1">
              <a:buFont typeface="Wingdings" charset="0"/>
              <a:buChar char="§"/>
              <a:defRPr/>
            </a:pPr>
            <a:r>
              <a:rPr lang="en-US" sz="1800" smtClean="0">
                <a:latin typeface="Arial" charset="0"/>
              </a:rPr>
              <a:t>Energy spectra</a:t>
            </a:r>
          </a:p>
          <a:p>
            <a:pPr lvl="1" eaLnBrk="1" hangingPunct="1">
              <a:buFont typeface="Wingdings" charset="0"/>
              <a:buChar char="§"/>
              <a:defRPr/>
            </a:pPr>
            <a:r>
              <a:rPr lang="en-US" sz="1800" smtClean="0">
                <a:latin typeface="Arial" charset="0"/>
              </a:rPr>
              <a:t>Third-order structure functions</a:t>
            </a:r>
          </a:p>
          <a:p>
            <a:pPr lvl="1" eaLnBrk="1" hangingPunct="1">
              <a:buFont typeface="Wingdings" charset="0"/>
              <a:buChar char="§"/>
              <a:defRPr/>
            </a:pPr>
            <a:r>
              <a:rPr lang="en-US" sz="1800" smtClean="0">
                <a:latin typeface="Arial" charset="0"/>
              </a:rPr>
              <a:t>Forcing of three lowest modes of the velocity field at each instant</a:t>
            </a:r>
          </a:p>
          <a:p>
            <a:pPr eaLnBrk="1" hangingPunct="1">
              <a:buFont typeface="Wingdings" charset="0"/>
              <a:buChar char="§"/>
              <a:defRPr/>
            </a:pPr>
            <a:r>
              <a:rPr lang="en-US" sz="2000" smtClean="0">
                <a:latin typeface="Arial" charset="0"/>
                <a:cs typeface="+mn-cs"/>
              </a:rPr>
              <a:t>Power input kept constant (</a:t>
            </a:r>
            <a:r>
              <a:rPr lang="en-US" sz="2000" i="1" smtClean="0">
                <a:latin typeface="Arial" charset="0"/>
                <a:cs typeface="+mn-cs"/>
              </a:rPr>
              <a:t>P</a:t>
            </a:r>
            <a:r>
              <a:rPr lang="en-US" sz="2000" baseline="-25000" smtClean="0">
                <a:latin typeface="Arial" charset="0"/>
                <a:cs typeface="+mn-cs"/>
              </a:rPr>
              <a:t>input</a:t>
            </a:r>
            <a:r>
              <a:rPr lang="en-US" sz="2000" smtClean="0">
                <a:latin typeface="Arial" charset="0"/>
                <a:cs typeface="+mn-cs"/>
              </a:rPr>
              <a:t> = 62.8)</a:t>
            </a:r>
          </a:p>
          <a:p>
            <a:pPr eaLnBrk="1" hangingPunct="1">
              <a:buFont typeface="Wingdings" charset="0"/>
              <a:buChar char="§"/>
              <a:defRPr/>
            </a:pPr>
            <a:r>
              <a:rPr lang="en-US" sz="2000" smtClean="0">
                <a:latin typeface="Arial" charset="0"/>
                <a:cs typeface="+mn-cs"/>
              </a:rPr>
              <a:t>Samples taken ~0.4 </a:t>
            </a:r>
            <a:r>
              <a:rPr lang="en-US" sz="2000" i="1" smtClean="0">
                <a:latin typeface="Arial" charset="0"/>
                <a:cs typeface="+mn-cs"/>
              </a:rPr>
              <a:t>T</a:t>
            </a:r>
            <a:r>
              <a:rPr lang="en-US" sz="2000" baseline="-25000" smtClean="0">
                <a:latin typeface="Arial" charset="0"/>
                <a:cs typeface="+mn-cs"/>
              </a:rPr>
              <a:t>eddy</a:t>
            </a:r>
            <a:r>
              <a:rPr lang="en-US" sz="2000" i="1" smtClean="0">
                <a:latin typeface="Arial" charset="0"/>
                <a:cs typeface="+mn-cs"/>
              </a:rPr>
              <a:t> apart</a:t>
            </a:r>
          </a:p>
        </p:txBody>
      </p:sp>
      <p:graphicFrame>
        <p:nvGraphicFramePr>
          <p:cNvPr id="34819" name="Object 4"/>
          <p:cNvGraphicFramePr>
            <a:graphicFrameLocks noChangeAspect="1"/>
          </p:cNvGraphicFramePr>
          <p:nvPr/>
        </p:nvGraphicFramePr>
        <p:xfrm>
          <a:off x="4953000" y="4400550"/>
          <a:ext cx="2070100" cy="46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2" name="Equation" r:id="rId4" imgW="1689100" imgH="381000" progId="Equation.DSMT4">
                  <p:embed/>
                </p:oleObj>
              </mc:Choice>
              <mc:Fallback>
                <p:oleObj name="Equation" r:id="rId4" imgW="1689100" imgH="381000" progId="Equation.DSMT4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53000" y="4400550"/>
                        <a:ext cx="2070100" cy="46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4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914400"/>
          </a:xfrm>
        </p:spPr>
        <p:txBody>
          <a:bodyPr/>
          <a:lstStyle/>
          <a:p>
            <a:pPr eaLnBrk="1" hangingPunct="1">
              <a:defRPr/>
            </a:pPr>
            <a:r>
              <a:rPr lang="en-US" smtClean="0">
                <a:solidFill>
                  <a:schemeClr val="accent2"/>
                </a:solidFill>
                <a:latin typeface="Arial" charset="0"/>
                <a:cs typeface="+mj-cs"/>
              </a:rPr>
              <a:t>Periodic NURBS (B-spline) Basis Functions</a:t>
            </a:r>
          </a:p>
        </p:txBody>
      </p:sp>
      <p:sp>
        <p:nvSpPr>
          <p:cNvPr id="1514499" name="Rectangle 3"/>
          <p:cNvSpPr>
            <a:spLocks noChangeArrowheads="1"/>
          </p:cNvSpPr>
          <p:nvPr/>
        </p:nvSpPr>
        <p:spPr bwMode="auto">
          <a:xfrm>
            <a:off x="539750" y="1901825"/>
            <a:ext cx="11842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>
                <a:latin typeface="Arial" charset="0"/>
                <a:cs typeface="+mn-cs"/>
              </a:rPr>
              <a:t>Linears</a:t>
            </a:r>
          </a:p>
        </p:txBody>
      </p:sp>
      <p:sp>
        <p:nvSpPr>
          <p:cNvPr id="1514500" name="Rectangle 4"/>
          <p:cNvSpPr>
            <a:spLocks noChangeArrowheads="1"/>
          </p:cNvSpPr>
          <p:nvPr/>
        </p:nvSpPr>
        <p:spPr bwMode="auto">
          <a:xfrm>
            <a:off x="304800" y="3721100"/>
            <a:ext cx="1657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>
                <a:latin typeface="Arial" charset="0"/>
                <a:cs typeface="+mn-cs"/>
              </a:rPr>
              <a:t>Quadratics</a:t>
            </a:r>
          </a:p>
        </p:txBody>
      </p:sp>
      <p:sp>
        <p:nvSpPr>
          <p:cNvPr id="1514501" name="Rectangle 5"/>
          <p:cNvSpPr>
            <a:spLocks noChangeArrowheads="1"/>
          </p:cNvSpPr>
          <p:nvPr/>
        </p:nvSpPr>
        <p:spPr bwMode="auto">
          <a:xfrm>
            <a:off x="574675" y="5549900"/>
            <a:ext cx="1116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>
                <a:latin typeface="Arial" charset="0"/>
                <a:cs typeface="+mn-cs"/>
              </a:rPr>
              <a:t>Cubics</a:t>
            </a:r>
          </a:p>
        </p:txBody>
      </p:sp>
      <p:pic>
        <p:nvPicPr>
          <p:cNvPr id="36869" name="Picture 6" descr="cube_periodi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4876800"/>
            <a:ext cx="5100638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70" name="Picture 7" descr="quad_periodi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2971800"/>
            <a:ext cx="5100638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71" name="Picture 8" descr="linea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066800"/>
            <a:ext cx="5100638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 descr="00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84550"/>
            <a:ext cx="4632325" cy="347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5" name="Picture 3" descr="00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500" y="3384550"/>
            <a:ext cx="4632325" cy="347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6" name="Picture 4" descr="00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263" y="-76200"/>
            <a:ext cx="4754562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7" name="Picture 5" descr="00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6200"/>
            <a:ext cx="4754563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55078" name="Text Box 6"/>
          <p:cNvSpPr txBox="1">
            <a:spLocks noChangeArrowheads="1"/>
          </p:cNvSpPr>
          <p:nvPr/>
        </p:nvSpPr>
        <p:spPr bwMode="auto">
          <a:xfrm>
            <a:off x="7938" y="3429000"/>
            <a:ext cx="4724400" cy="463550"/>
          </a:xfrm>
          <a:prstGeom prst="rect">
            <a:avLst/>
          </a:prstGeom>
          <a:solidFill>
            <a:schemeClr val="tx1"/>
          </a:solidFill>
          <a:ln w="6350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  <a:cs typeface="+mn-cs"/>
              </a:rPr>
              <a:t>Vorticity isosurfaces and streamlines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3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j-cs"/>
            </a:endParaRPr>
          </a:p>
        </p:txBody>
      </p:sp>
      <p:sp>
        <p:nvSpPr>
          <p:cNvPr id="1337347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  <p:pic>
        <p:nvPicPr>
          <p:cNvPr id="1337348" name="turbulence.mov" descr="Macintosh HD:NewUsers:evans:Desktop:tmw:Movies:turbulence.mov">
            <a:hlinkClick r:id="" action="ppaction://media"/>
          </p:cNvPr>
          <p:cNvPicPr>
            <a:picLocks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49238"/>
            <a:ext cx="9964738" cy="7467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66" fill="hold"/>
                                        <p:tgtEl>
                                          <p:spTgt spid="13373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33734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373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373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37348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 descr="000417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4659313" cy="342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1" name="Picture 3" descr="000429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588"/>
            <a:ext cx="4659313" cy="342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4" descr="000439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13" y="3430588"/>
            <a:ext cx="4659313" cy="342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3" name="Picture 5" descr="000452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3429000"/>
            <a:ext cx="4659313" cy="3427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53030" name="Text Box 6"/>
          <p:cNvSpPr txBox="1">
            <a:spLocks noChangeArrowheads="1"/>
          </p:cNvSpPr>
          <p:nvPr/>
        </p:nvSpPr>
        <p:spPr bwMode="auto">
          <a:xfrm>
            <a:off x="0" y="3200400"/>
            <a:ext cx="4705350" cy="46672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  <a:cs typeface="+mn-cs"/>
              </a:rPr>
              <a:t>Vorticity isosurfaces and streamlines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8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j-cs"/>
            </a:endParaRPr>
          </a:p>
        </p:txBody>
      </p:sp>
      <p:sp>
        <p:nvSpPr>
          <p:cNvPr id="139981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  <p:pic>
        <p:nvPicPr>
          <p:cNvPr id="1399812" name="turbulence_revised.mov" descr="Macintosh HD:NewUsers:evans:Desktop:tmw:Movies:turbulence_revised.mov">
            <a:hlinkClick r:id="" action="ppaction://ole?verb=0"/>
          </p:cNvPr>
          <p:cNvPicPr>
            <a:picLocks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250" fill="hold"/>
                                        <p:tgtEl>
                                          <p:spTgt spid="13998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3998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998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998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9981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icture 15" descr="r165_N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4700" y="-12700"/>
            <a:ext cx="10693400" cy="755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8032" name="Rectangle 16"/>
          <p:cNvSpPr>
            <a:spLocks noGrp="1" noChangeArrowheads="1"/>
          </p:cNvSpPr>
          <p:nvPr>
            <p:ph type="title"/>
          </p:nvPr>
        </p:nvSpPr>
        <p:spPr>
          <a:xfrm>
            <a:off x="685800" y="76200"/>
            <a:ext cx="77724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accent2"/>
                </a:solidFill>
                <a:latin typeface="Arial" charset="0"/>
                <a:cs typeface="+mj-cs"/>
              </a:rPr>
              <a:t>Energy Spectra </a:t>
            </a:r>
            <a:r>
              <a:rPr lang="en-US" i="1" dirty="0" err="1" smtClean="0">
                <a:solidFill>
                  <a:schemeClr val="accent2"/>
                </a:solidFill>
                <a:latin typeface="Arial" charset="0"/>
                <a:cs typeface="+mj-cs"/>
              </a:rPr>
              <a:t>Re</a:t>
            </a:r>
            <a:r>
              <a:rPr lang="en-US" i="1" baseline="-25000" dirty="0" err="1" smtClean="0">
                <a:solidFill>
                  <a:schemeClr val="accent2"/>
                </a:solidFill>
                <a:latin typeface="Arial" charset="0"/>
                <a:cs typeface="+mj-cs"/>
              </a:rPr>
              <a:t>λ</a:t>
            </a:r>
            <a:r>
              <a:rPr lang="en-US" dirty="0" smtClean="0">
                <a:solidFill>
                  <a:schemeClr val="accent2"/>
                </a:solidFill>
                <a:latin typeface="Arial" charset="0"/>
                <a:cs typeface="+mj-cs"/>
              </a:rPr>
              <a:t>=164 (</a:t>
            </a:r>
            <a:r>
              <a:rPr lang="en-US" i="1" dirty="0" smtClean="0">
                <a:solidFill>
                  <a:schemeClr val="accent2"/>
                </a:solidFill>
                <a:latin typeface="Arial" charset="0"/>
                <a:cs typeface="+mj-cs"/>
              </a:rPr>
              <a:t>h</a:t>
            </a:r>
            <a:r>
              <a:rPr lang="en-US" dirty="0" smtClean="0">
                <a:solidFill>
                  <a:schemeClr val="accent2"/>
                </a:solidFill>
                <a:latin typeface="Arial" charset="0"/>
                <a:cs typeface="+mj-cs"/>
              </a:rPr>
              <a:t>-refinement)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3" name="Picture 2" descr="r165_k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4700" y="-12700"/>
            <a:ext cx="10693400" cy="755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6"/>
          <p:cNvSpPr>
            <a:spLocks noGrp="1" noChangeArrowheads="1"/>
          </p:cNvSpPr>
          <p:nvPr>
            <p:ph type="title"/>
          </p:nvPr>
        </p:nvSpPr>
        <p:spPr>
          <a:xfrm>
            <a:off x="685800" y="76200"/>
            <a:ext cx="77724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accent2"/>
                </a:solidFill>
                <a:latin typeface="Arial" charset="0"/>
                <a:cs typeface="+mj-cs"/>
              </a:rPr>
              <a:t>Energy Spectra </a:t>
            </a:r>
            <a:r>
              <a:rPr lang="en-US" i="1" dirty="0" err="1" smtClean="0">
                <a:solidFill>
                  <a:schemeClr val="accent2"/>
                </a:solidFill>
                <a:latin typeface="Arial" charset="0"/>
                <a:cs typeface="+mj-cs"/>
              </a:rPr>
              <a:t>Re</a:t>
            </a:r>
            <a:r>
              <a:rPr lang="en-US" i="1" baseline="-25000" dirty="0" err="1" smtClean="0">
                <a:solidFill>
                  <a:schemeClr val="accent2"/>
                </a:solidFill>
                <a:latin typeface="Arial" charset="0"/>
                <a:cs typeface="+mj-cs"/>
              </a:rPr>
              <a:t>λ</a:t>
            </a:r>
            <a:r>
              <a:rPr lang="en-US" dirty="0" smtClean="0">
                <a:solidFill>
                  <a:schemeClr val="accent2"/>
                </a:solidFill>
                <a:latin typeface="Arial" charset="0"/>
                <a:cs typeface="+mj-cs"/>
              </a:rPr>
              <a:t>=164 (</a:t>
            </a:r>
            <a:r>
              <a:rPr lang="en-US" i="1" dirty="0" smtClean="0">
                <a:solidFill>
                  <a:schemeClr val="accent2"/>
                </a:solidFill>
                <a:latin typeface="Arial" charset="0"/>
                <a:cs typeface="+mj-cs"/>
              </a:rPr>
              <a:t>k</a:t>
            </a:r>
            <a:r>
              <a:rPr lang="en-US" dirty="0" smtClean="0">
                <a:solidFill>
                  <a:schemeClr val="accent2"/>
                </a:solidFill>
                <a:latin typeface="Arial" charset="0"/>
                <a:cs typeface="+mj-cs"/>
              </a:rPr>
              <a:t>-refinement)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86" name="Rectangle 6"/>
          <p:cNvSpPr>
            <a:spLocks noGrp="1" noChangeArrowheads="1"/>
          </p:cNvSpPr>
          <p:nvPr>
            <p:ph type="title"/>
          </p:nvPr>
        </p:nvSpPr>
        <p:spPr>
          <a:xfrm>
            <a:off x="381000" y="762000"/>
            <a:ext cx="87630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 smtClean="0">
                <a:solidFill>
                  <a:schemeClr val="accent2"/>
                </a:solidFill>
                <a:latin typeface="Arial" charset="0"/>
                <a:cs typeface="+mj-cs"/>
              </a:rPr>
              <a:t>Energy Spectra and Third-order Structure Function</a:t>
            </a:r>
            <a:br>
              <a:rPr lang="en-US" sz="2800" dirty="0" smtClean="0">
                <a:solidFill>
                  <a:schemeClr val="accent2"/>
                </a:solidFill>
                <a:latin typeface="Arial" charset="0"/>
                <a:cs typeface="+mj-cs"/>
              </a:rPr>
            </a:br>
            <a:r>
              <a:rPr lang="en-US" sz="2800" dirty="0" smtClean="0">
                <a:solidFill>
                  <a:schemeClr val="accent2"/>
                </a:solidFill>
                <a:latin typeface="Arial" charset="0"/>
                <a:cs typeface="+mj-cs"/>
              </a:rPr>
              <a:t> </a:t>
            </a:r>
            <a:br>
              <a:rPr lang="en-US" sz="2800" dirty="0" smtClean="0">
                <a:solidFill>
                  <a:schemeClr val="accent2"/>
                </a:solidFill>
                <a:latin typeface="Arial" charset="0"/>
                <a:cs typeface="+mj-cs"/>
              </a:rPr>
            </a:br>
            <a:r>
              <a:rPr lang="en-US" sz="2800" i="1" dirty="0" err="1" smtClean="0">
                <a:solidFill>
                  <a:schemeClr val="accent2"/>
                </a:solidFill>
                <a:latin typeface="Arial" charset="0"/>
                <a:cs typeface="+mj-cs"/>
              </a:rPr>
              <a:t>Re</a:t>
            </a:r>
            <a:r>
              <a:rPr lang="en-US" sz="2800" i="1" baseline="-25000" dirty="0" err="1">
                <a:solidFill>
                  <a:schemeClr val="accent2"/>
                </a:solidFill>
                <a:latin typeface="Arial" charset="0"/>
              </a:rPr>
              <a:t>λ</a:t>
            </a:r>
            <a:r>
              <a:rPr lang="en-US" sz="2800" dirty="0" smtClean="0">
                <a:solidFill>
                  <a:schemeClr val="accent2"/>
                </a:solidFill>
                <a:latin typeface="Arial" charset="0"/>
                <a:cs typeface="+mj-cs"/>
              </a:rPr>
              <a:t>=164</a:t>
            </a:r>
          </a:p>
        </p:txBody>
      </p:sp>
      <p:sp>
        <p:nvSpPr>
          <p:cNvPr id="686087" name="Rectangle 7"/>
          <p:cNvSpPr>
            <a:spLocks noChangeArrowheads="1"/>
          </p:cNvSpPr>
          <p:nvPr/>
        </p:nvSpPr>
        <p:spPr bwMode="auto">
          <a:xfrm>
            <a:off x="381000" y="5791200"/>
            <a:ext cx="7086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>
                <a:solidFill>
                  <a:schemeClr val="accent2"/>
                </a:solidFill>
                <a:latin typeface="Arial" charset="0"/>
                <a:cs typeface="+mn-cs"/>
              </a:rPr>
              <a:t>Energy pile-up for spectral method (cf. Guermond)</a:t>
            </a:r>
            <a:endParaRPr lang="en-US">
              <a:cs typeface="+mn-cs"/>
            </a:endParaRPr>
          </a:p>
        </p:txBody>
      </p:sp>
      <p:cxnSp>
        <p:nvCxnSpPr>
          <p:cNvPr id="686088" name="AutoShape 8"/>
          <p:cNvCxnSpPr>
            <a:cxnSpLocks noChangeShapeType="1"/>
          </p:cNvCxnSpPr>
          <p:nvPr/>
        </p:nvCxnSpPr>
        <p:spPr bwMode="auto">
          <a:xfrm>
            <a:off x="4000500" y="7899400"/>
            <a:ext cx="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86089" name="AutoShape 9"/>
          <p:cNvCxnSpPr>
            <a:cxnSpLocks noChangeShapeType="1"/>
          </p:cNvCxnSpPr>
          <p:nvPr/>
        </p:nvCxnSpPr>
        <p:spPr bwMode="auto">
          <a:xfrm>
            <a:off x="4000500" y="7899400"/>
            <a:ext cx="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86090" name="AutoShape 10"/>
          <p:cNvCxnSpPr>
            <a:cxnSpLocks noChangeShapeType="1"/>
          </p:cNvCxnSpPr>
          <p:nvPr/>
        </p:nvCxnSpPr>
        <p:spPr bwMode="auto">
          <a:xfrm>
            <a:off x="4000500" y="7899400"/>
            <a:ext cx="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86091" name="AutoShape 11"/>
          <p:cNvCxnSpPr>
            <a:cxnSpLocks noChangeShapeType="1"/>
          </p:cNvCxnSpPr>
          <p:nvPr/>
        </p:nvCxnSpPr>
        <p:spPr bwMode="auto">
          <a:xfrm>
            <a:off x="4000500" y="7899400"/>
            <a:ext cx="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86092" name="AutoShape 12"/>
          <p:cNvCxnSpPr>
            <a:cxnSpLocks noChangeShapeType="1"/>
          </p:cNvCxnSpPr>
          <p:nvPr/>
        </p:nvCxnSpPr>
        <p:spPr bwMode="auto">
          <a:xfrm>
            <a:off x="4000500" y="7899400"/>
            <a:ext cx="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51208" name="Picture 24" descr="rS165_DNS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05000"/>
            <a:ext cx="8813800" cy="349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05" name="Line 25"/>
          <p:cNvSpPr>
            <a:spLocks noChangeShapeType="1"/>
          </p:cNvSpPr>
          <p:nvPr/>
        </p:nvSpPr>
        <p:spPr bwMode="auto">
          <a:xfrm flipH="1" flipV="1">
            <a:off x="4295775" y="3962400"/>
            <a:ext cx="504825" cy="1752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86106" name="Rectangle 26"/>
          <p:cNvSpPr>
            <a:spLocks noChangeArrowheads="1"/>
          </p:cNvSpPr>
          <p:nvPr/>
        </p:nvSpPr>
        <p:spPr bwMode="auto">
          <a:xfrm>
            <a:off x="8585200" y="5384800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51211" name="Object 27"/>
          <p:cNvGraphicFramePr>
            <a:graphicFrameLocks noChangeAspect="1"/>
          </p:cNvGraphicFramePr>
          <p:nvPr/>
        </p:nvGraphicFramePr>
        <p:xfrm>
          <a:off x="7696200" y="5205413"/>
          <a:ext cx="1143000" cy="814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14" name="Equation" r:id="rId5" imgW="749300" imgH="533400" progId="Equation.DSMT4">
                  <p:embed/>
                </p:oleObj>
              </mc:Choice>
              <mc:Fallback>
                <p:oleObj name="Equation" r:id="rId5" imgW="749300" imgH="533400" progId="Equation.DSMT4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96200" y="5205413"/>
                        <a:ext cx="1143000" cy="814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7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28600"/>
            <a:ext cx="9144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smtClean="0">
                <a:solidFill>
                  <a:schemeClr val="accent2"/>
                </a:solidFill>
                <a:latin typeface="Arial" charset="0"/>
                <a:cs typeface="+mj-cs"/>
              </a:rPr>
              <a:t>Incompressible Navier-Stokes Equations</a:t>
            </a:r>
            <a:endParaRPr lang="en-US" smtClean="0">
              <a:cs typeface="+mj-cs"/>
            </a:endParaRPr>
          </a:p>
        </p:txBody>
      </p:sp>
      <p:graphicFrame>
        <p:nvGraphicFramePr>
          <p:cNvPr id="16386" name="Object 4"/>
          <p:cNvGraphicFramePr>
            <a:graphicFrameLocks noChangeAspect="1"/>
          </p:cNvGraphicFramePr>
          <p:nvPr/>
        </p:nvGraphicFramePr>
        <p:xfrm>
          <a:off x="1524000" y="1752600"/>
          <a:ext cx="6462713" cy="387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9" name="Equation" r:id="rId4" imgW="2794000" imgH="1676400" progId="Equation.DSMT4">
                  <p:embed/>
                </p:oleObj>
              </mc:Choice>
              <mc:Fallback>
                <p:oleObj name="Equation" r:id="rId4" imgW="2794000" imgH="1676400" progId="Equation.DSMT4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1752600"/>
                        <a:ext cx="6462713" cy="3873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170" name="Rectangle 2"/>
          <p:cNvSpPr>
            <a:spLocks noChangeArrowheads="1"/>
          </p:cNvSpPr>
          <p:nvPr/>
        </p:nvSpPr>
        <p:spPr bwMode="auto">
          <a:xfrm>
            <a:off x="685800" y="762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4000" dirty="0">
                <a:solidFill>
                  <a:schemeClr val="accent2"/>
                </a:solidFill>
                <a:latin typeface="Arial" charset="0"/>
                <a:cs typeface="+mn-cs"/>
              </a:rPr>
              <a:t>Formulation for this Class</a:t>
            </a:r>
            <a:endParaRPr lang="en-US" sz="3200" dirty="0">
              <a:solidFill>
                <a:schemeClr val="accent2"/>
              </a:solidFill>
              <a:latin typeface="Arial" charset="0"/>
              <a:cs typeface="+mn-cs"/>
            </a:endParaRPr>
          </a:p>
        </p:txBody>
      </p:sp>
      <p:sp>
        <p:nvSpPr>
          <p:cNvPr id="53250" name="AutoShape 3"/>
          <p:cNvSpPr>
            <a:spLocks/>
          </p:cNvSpPr>
          <p:nvPr/>
        </p:nvSpPr>
        <p:spPr bwMode="auto">
          <a:xfrm>
            <a:off x="6638925" y="1292225"/>
            <a:ext cx="381000" cy="2590800"/>
          </a:xfrm>
          <a:prstGeom prst="rightBrace">
            <a:avLst>
              <a:gd name="adj1" fmla="val 56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51" name="Text Box 4"/>
          <p:cNvSpPr txBox="1">
            <a:spLocks noChangeArrowheads="1"/>
          </p:cNvSpPr>
          <p:nvPr/>
        </p:nvSpPr>
        <p:spPr bwMode="auto">
          <a:xfrm>
            <a:off x="7405688" y="2193925"/>
            <a:ext cx="1319212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latin typeface="Arial" charset="0"/>
              </a:rPr>
              <a:t>Galerkin</a:t>
            </a:r>
          </a:p>
          <a:p>
            <a:pPr algn="ctr"/>
            <a:r>
              <a:rPr lang="en-US" i="1">
                <a:latin typeface="Arial" charset="0"/>
              </a:rPr>
              <a:t>terms</a:t>
            </a:r>
          </a:p>
        </p:txBody>
      </p:sp>
      <p:sp>
        <p:nvSpPr>
          <p:cNvPr id="53252" name="AutoShape 5"/>
          <p:cNvSpPr>
            <a:spLocks/>
          </p:cNvSpPr>
          <p:nvPr/>
        </p:nvSpPr>
        <p:spPr bwMode="auto">
          <a:xfrm>
            <a:off x="6705600" y="3883025"/>
            <a:ext cx="381000" cy="1600200"/>
          </a:xfrm>
          <a:prstGeom prst="rightBrace">
            <a:avLst>
              <a:gd name="adj1" fmla="val 3500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53" name="Text Box 6"/>
          <p:cNvSpPr txBox="1">
            <a:spLocks noChangeArrowheads="1"/>
          </p:cNvSpPr>
          <p:nvPr/>
        </p:nvSpPr>
        <p:spPr bwMode="auto">
          <a:xfrm>
            <a:off x="7281863" y="4267200"/>
            <a:ext cx="15398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Multiscale</a:t>
            </a:r>
          </a:p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Terms</a:t>
            </a:r>
          </a:p>
        </p:txBody>
      </p:sp>
      <p:graphicFrame>
        <p:nvGraphicFramePr>
          <p:cNvPr id="53255" name="Object 8"/>
          <p:cNvGraphicFramePr>
            <a:graphicFrameLocks noChangeAspect="1"/>
          </p:cNvGraphicFramePr>
          <p:nvPr/>
        </p:nvGraphicFramePr>
        <p:xfrm>
          <a:off x="715963" y="6011863"/>
          <a:ext cx="777875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9" name="Equation" r:id="rId4" imgW="4305300" imgH="254000" progId="Equation.DSMT4">
                  <p:embed/>
                </p:oleObj>
              </mc:Choice>
              <mc:Fallback>
                <p:oleObj name="Equation" r:id="rId4" imgW="4305300" imgH="2540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5963" y="6011863"/>
                        <a:ext cx="7778750" cy="458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5351067"/>
              </p:ext>
            </p:extLst>
          </p:nvPr>
        </p:nvGraphicFramePr>
        <p:xfrm>
          <a:off x="827088" y="1392238"/>
          <a:ext cx="5967412" cy="407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60" name="Equation" r:id="rId6" imgW="3200400" imgH="2146300" progId="Equation.DSMT4">
                  <p:embed/>
                </p:oleObj>
              </mc:Choice>
              <mc:Fallback>
                <p:oleObj name="Equation" r:id="rId6" imgW="3200400" imgH="2146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1392238"/>
                        <a:ext cx="5967412" cy="4075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170" name="Rectangle 2"/>
          <p:cNvSpPr>
            <a:spLocks noChangeArrowheads="1"/>
          </p:cNvSpPr>
          <p:nvPr/>
        </p:nvSpPr>
        <p:spPr bwMode="auto">
          <a:xfrm>
            <a:off x="685800" y="762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4000" dirty="0">
                <a:solidFill>
                  <a:schemeClr val="accent2"/>
                </a:solidFill>
                <a:latin typeface="Arial" charset="0"/>
                <a:cs typeface="+mn-cs"/>
              </a:rPr>
              <a:t>Formulation for this Class</a:t>
            </a:r>
            <a:endParaRPr lang="en-US" sz="3200" dirty="0">
              <a:solidFill>
                <a:schemeClr val="accent2"/>
              </a:solidFill>
              <a:latin typeface="Arial" charset="0"/>
              <a:cs typeface="+mn-cs"/>
            </a:endParaRPr>
          </a:p>
        </p:txBody>
      </p:sp>
      <p:sp>
        <p:nvSpPr>
          <p:cNvPr id="55298" name="AutoShape 3"/>
          <p:cNvSpPr>
            <a:spLocks/>
          </p:cNvSpPr>
          <p:nvPr/>
        </p:nvSpPr>
        <p:spPr bwMode="auto">
          <a:xfrm>
            <a:off x="6638925" y="1292225"/>
            <a:ext cx="381000" cy="2590800"/>
          </a:xfrm>
          <a:prstGeom prst="rightBrace">
            <a:avLst>
              <a:gd name="adj1" fmla="val 56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299" name="Text Box 4"/>
          <p:cNvSpPr txBox="1">
            <a:spLocks noChangeArrowheads="1"/>
          </p:cNvSpPr>
          <p:nvPr/>
        </p:nvSpPr>
        <p:spPr bwMode="auto">
          <a:xfrm>
            <a:off x="7405688" y="2193925"/>
            <a:ext cx="1319212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latin typeface="Arial" charset="0"/>
              </a:rPr>
              <a:t>Galerkin</a:t>
            </a:r>
          </a:p>
          <a:p>
            <a:pPr algn="ctr"/>
            <a:r>
              <a:rPr lang="en-US" i="1">
                <a:latin typeface="Arial" charset="0"/>
              </a:rPr>
              <a:t>terms</a:t>
            </a:r>
          </a:p>
        </p:txBody>
      </p:sp>
      <p:sp>
        <p:nvSpPr>
          <p:cNvPr id="55300" name="AutoShape 5"/>
          <p:cNvSpPr>
            <a:spLocks/>
          </p:cNvSpPr>
          <p:nvPr/>
        </p:nvSpPr>
        <p:spPr bwMode="auto">
          <a:xfrm>
            <a:off x="6705600" y="3883025"/>
            <a:ext cx="381000" cy="1600200"/>
          </a:xfrm>
          <a:prstGeom prst="rightBrace">
            <a:avLst>
              <a:gd name="adj1" fmla="val 3500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01" name="Text Box 6"/>
          <p:cNvSpPr txBox="1">
            <a:spLocks noChangeArrowheads="1"/>
          </p:cNvSpPr>
          <p:nvPr/>
        </p:nvSpPr>
        <p:spPr bwMode="auto">
          <a:xfrm>
            <a:off x="7281863" y="4267200"/>
            <a:ext cx="15398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Multiscale</a:t>
            </a:r>
          </a:p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Terms</a:t>
            </a:r>
          </a:p>
        </p:txBody>
      </p:sp>
      <p:graphicFrame>
        <p:nvGraphicFramePr>
          <p:cNvPr id="55303" name="Object 8"/>
          <p:cNvGraphicFramePr>
            <a:graphicFrameLocks noChangeAspect="1"/>
          </p:cNvGraphicFramePr>
          <p:nvPr/>
        </p:nvGraphicFramePr>
        <p:xfrm>
          <a:off x="715963" y="6011863"/>
          <a:ext cx="777875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9" name="Equation" r:id="rId4" imgW="4305300" imgH="254000" progId="Equation.DSMT4">
                  <p:embed/>
                </p:oleObj>
              </mc:Choice>
              <mc:Fallback>
                <p:oleObj name="Equation" r:id="rId4" imgW="4305300" imgH="2540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5963" y="6011863"/>
                        <a:ext cx="7778750" cy="458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Straight Connector 2"/>
          <p:cNvCxnSpPr/>
          <p:nvPr/>
        </p:nvCxnSpPr>
        <p:spPr bwMode="auto">
          <a:xfrm flipV="1">
            <a:off x="1828800" y="4191000"/>
            <a:ext cx="990600" cy="685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Connector 10"/>
          <p:cNvCxnSpPr/>
          <p:nvPr/>
        </p:nvCxnSpPr>
        <p:spPr bwMode="auto">
          <a:xfrm>
            <a:off x="1828800" y="4267200"/>
            <a:ext cx="990600" cy="609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aphicFrame>
        <p:nvGraphicFramePr>
          <p:cNvPr id="12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5351067"/>
              </p:ext>
            </p:extLst>
          </p:nvPr>
        </p:nvGraphicFramePr>
        <p:xfrm>
          <a:off x="827088" y="1392238"/>
          <a:ext cx="5967412" cy="407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10" name="Equation" r:id="rId6" imgW="3200400" imgH="2146300" progId="Equation.DSMT4">
                  <p:embed/>
                </p:oleObj>
              </mc:Choice>
              <mc:Fallback>
                <p:oleObj name="Equation" r:id="rId6" imgW="3200400" imgH="2146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1392238"/>
                        <a:ext cx="5967412" cy="4075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170" name="Rectangle 2"/>
          <p:cNvSpPr>
            <a:spLocks noChangeArrowheads="1"/>
          </p:cNvSpPr>
          <p:nvPr/>
        </p:nvSpPr>
        <p:spPr bwMode="auto">
          <a:xfrm>
            <a:off x="685800" y="762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4000" dirty="0">
                <a:solidFill>
                  <a:schemeClr val="accent2"/>
                </a:solidFill>
                <a:latin typeface="Arial" charset="0"/>
                <a:cs typeface="+mn-cs"/>
              </a:rPr>
              <a:t>Formulation for this Class</a:t>
            </a:r>
            <a:endParaRPr lang="en-US" sz="3200" dirty="0">
              <a:solidFill>
                <a:schemeClr val="accent2"/>
              </a:solidFill>
              <a:latin typeface="Arial" charset="0"/>
              <a:cs typeface="+mn-cs"/>
            </a:endParaRPr>
          </a:p>
        </p:txBody>
      </p:sp>
      <p:sp>
        <p:nvSpPr>
          <p:cNvPr id="57346" name="AutoShape 3"/>
          <p:cNvSpPr>
            <a:spLocks/>
          </p:cNvSpPr>
          <p:nvPr/>
        </p:nvSpPr>
        <p:spPr bwMode="auto">
          <a:xfrm>
            <a:off x="6638925" y="1292225"/>
            <a:ext cx="381000" cy="2590800"/>
          </a:xfrm>
          <a:prstGeom prst="rightBrace">
            <a:avLst>
              <a:gd name="adj1" fmla="val 56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347" name="Text Box 4"/>
          <p:cNvSpPr txBox="1">
            <a:spLocks noChangeArrowheads="1"/>
          </p:cNvSpPr>
          <p:nvPr/>
        </p:nvSpPr>
        <p:spPr bwMode="auto">
          <a:xfrm>
            <a:off x="7405688" y="2193925"/>
            <a:ext cx="1319212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latin typeface="Arial" charset="0"/>
              </a:rPr>
              <a:t>Galerkin</a:t>
            </a:r>
          </a:p>
          <a:p>
            <a:pPr algn="ctr"/>
            <a:r>
              <a:rPr lang="en-US" i="1">
                <a:latin typeface="Arial" charset="0"/>
              </a:rPr>
              <a:t>terms</a:t>
            </a:r>
          </a:p>
        </p:txBody>
      </p:sp>
      <p:sp>
        <p:nvSpPr>
          <p:cNvPr id="57348" name="AutoShape 5"/>
          <p:cNvSpPr>
            <a:spLocks/>
          </p:cNvSpPr>
          <p:nvPr/>
        </p:nvSpPr>
        <p:spPr bwMode="auto">
          <a:xfrm>
            <a:off x="6705600" y="3883025"/>
            <a:ext cx="381000" cy="1600200"/>
          </a:xfrm>
          <a:prstGeom prst="rightBrace">
            <a:avLst>
              <a:gd name="adj1" fmla="val 3500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349" name="Text Box 6"/>
          <p:cNvSpPr txBox="1">
            <a:spLocks noChangeArrowheads="1"/>
          </p:cNvSpPr>
          <p:nvPr/>
        </p:nvSpPr>
        <p:spPr bwMode="auto">
          <a:xfrm>
            <a:off x="7281863" y="4267200"/>
            <a:ext cx="15398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Multiscale</a:t>
            </a:r>
          </a:p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Terms</a:t>
            </a:r>
          </a:p>
        </p:txBody>
      </p:sp>
      <p:graphicFrame>
        <p:nvGraphicFramePr>
          <p:cNvPr id="57351" name="Object 8"/>
          <p:cNvGraphicFramePr>
            <a:graphicFrameLocks noChangeAspect="1"/>
          </p:cNvGraphicFramePr>
          <p:nvPr/>
        </p:nvGraphicFramePr>
        <p:xfrm>
          <a:off x="715963" y="6011863"/>
          <a:ext cx="777875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59" name="Equation" r:id="rId4" imgW="4305300" imgH="254000" progId="Equation.DSMT4">
                  <p:embed/>
                </p:oleObj>
              </mc:Choice>
              <mc:Fallback>
                <p:oleObj name="Equation" r:id="rId4" imgW="4305300" imgH="2540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5963" y="6011863"/>
                        <a:ext cx="7778750" cy="458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Straight Connector 2"/>
          <p:cNvCxnSpPr/>
          <p:nvPr/>
        </p:nvCxnSpPr>
        <p:spPr bwMode="auto">
          <a:xfrm flipV="1">
            <a:off x="1828800" y="4191000"/>
            <a:ext cx="990600" cy="685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Connector 10"/>
          <p:cNvCxnSpPr/>
          <p:nvPr/>
        </p:nvCxnSpPr>
        <p:spPr bwMode="auto">
          <a:xfrm>
            <a:off x="1828800" y="4267200"/>
            <a:ext cx="990600" cy="609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Connector 11"/>
          <p:cNvCxnSpPr/>
          <p:nvPr/>
        </p:nvCxnSpPr>
        <p:spPr bwMode="auto">
          <a:xfrm flipV="1">
            <a:off x="1752600" y="4724400"/>
            <a:ext cx="990600" cy="685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/>
        </p:nvCxnSpPr>
        <p:spPr bwMode="auto">
          <a:xfrm>
            <a:off x="1752600" y="4800600"/>
            <a:ext cx="990600" cy="609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aphicFrame>
        <p:nvGraphicFramePr>
          <p:cNvPr id="14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5351067"/>
              </p:ext>
            </p:extLst>
          </p:nvPr>
        </p:nvGraphicFramePr>
        <p:xfrm>
          <a:off x="827088" y="1392238"/>
          <a:ext cx="5967412" cy="407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60" name="Equation" r:id="rId6" imgW="3200400" imgH="2146300" progId="Equation.DSMT4">
                  <p:embed/>
                </p:oleObj>
              </mc:Choice>
              <mc:Fallback>
                <p:oleObj name="Equation" r:id="rId6" imgW="3200400" imgH="2146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1392238"/>
                        <a:ext cx="5967412" cy="4075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170" name="Rectangle 2"/>
          <p:cNvSpPr>
            <a:spLocks noChangeArrowheads="1"/>
          </p:cNvSpPr>
          <p:nvPr/>
        </p:nvSpPr>
        <p:spPr bwMode="auto">
          <a:xfrm>
            <a:off x="685800" y="762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4000" dirty="0">
                <a:solidFill>
                  <a:schemeClr val="accent2"/>
                </a:solidFill>
                <a:latin typeface="Arial" charset="0"/>
                <a:cs typeface="+mn-cs"/>
              </a:rPr>
              <a:t>Formulation for this Class</a:t>
            </a:r>
            <a:endParaRPr lang="en-US" sz="3200" dirty="0">
              <a:solidFill>
                <a:schemeClr val="accent2"/>
              </a:solidFill>
              <a:latin typeface="Arial" charset="0"/>
              <a:cs typeface="+mn-cs"/>
            </a:endParaRPr>
          </a:p>
        </p:txBody>
      </p:sp>
      <p:sp>
        <p:nvSpPr>
          <p:cNvPr id="59394" name="AutoShape 3"/>
          <p:cNvSpPr>
            <a:spLocks/>
          </p:cNvSpPr>
          <p:nvPr/>
        </p:nvSpPr>
        <p:spPr bwMode="auto">
          <a:xfrm>
            <a:off x="6638925" y="1292225"/>
            <a:ext cx="381000" cy="2590800"/>
          </a:xfrm>
          <a:prstGeom prst="rightBrace">
            <a:avLst>
              <a:gd name="adj1" fmla="val 56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395" name="Text Box 4"/>
          <p:cNvSpPr txBox="1">
            <a:spLocks noChangeArrowheads="1"/>
          </p:cNvSpPr>
          <p:nvPr/>
        </p:nvSpPr>
        <p:spPr bwMode="auto">
          <a:xfrm>
            <a:off x="7405688" y="2193925"/>
            <a:ext cx="1319212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latin typeface="Arial" charset="0"/>
              </a:rPr>
              <a:t>Galerkin</a:t>
            </a:r>
          </a:p>
          <a:p>
            <a:pPr algn="ctr"/>
            <a:r>
              <a:rPr lang="en-US" i="1">
                <a:latin typeface="Arial" charset="0"/>
              </a:rPr>
              <a:t>terms</a:t>
            </a:r>
          </a:p>
        </p:txBody>
      </p:sp>
      <p:sp>
        <p:nvSpPr>
          <p:cNvPr id="59396" name="AutoShape 5"/>
          <p:cNvSpPr>
            <a:spLocks/>
          </p:cNvSpPr>
          <p:nvPr/>
        </p:nvSpPr>
        <p:spPr bwMode="auto">
          <a:xfrm>
            <a:off x="6705600" y="3883025"/>
            <a:ext cx="381000" cy="1600200"/>
          </a:xfrm>
          <a:prstGeom prst="rightBrace">
            <a:avLst>
              <a:gd name="adj1" fmla="val 3500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397" name="Text Box 6"/>
          <p:cNvSpPr txBox="1">
            <a:spLocks noChangeArrowheads="1"/>
          </p:cNvSpPr>
          <p:nvPr/>
        </p:nvSpPr>
        <p:spPr bwMode="auto">
          <a:xfrm>
            <a:off x="7281863" y="4267200"/>
            <a:ext cx="15398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Multiscale</a:t>
            </a:r>
          </a:p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Terms</a:t>
            </a:r>
          </a:p>
        </p:txBody>
      </p:sp>
      <p:graphicFrame>
        <p:nvGraphicFramePr>
          <p:cNvPr id="5939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0810079"/>
              </p:ext>
            </p:extLst>
          </p:nvPr>
        </p:nvGraphicFramePr>
        <p:xfrm>
          <a:off x="827088" y="1392238"/>
          <a:ext cx="5967412" cy="407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9" name="Equation" r:id="rId4" imgW="3200400" imgH="2146300" progId="Equation.DSMT4">
                  <p:embed/>
                </p:oleObj>
              </mc:Choice>
              <mc:Fallback>
                <p:oleObj name="Equation" r:id="rId4" imgW="3200400" imgH="2146300" progId="Equation.DSMT4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1392238"/>
                        <a:ext cx="5967412" cy="4075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399" name="Object 8"/>
          <p:cNvGraphicFramePr>
            <a:graphicFrameLocks noChangeAspect="1"/>
          </p:cNvGraphicFramePr>
          <p:nvPr/>
        </p:nvGraphicFramePr>
        <p:xfrm>
          <a:off x="715963" y="6011863"/>
          <a:ext cx="777875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10" name="Equation" r:id="rId6" imgW="4305300" imgH="254000" progId="Equation.DSMT4">
                  <p:embed/>
                </p:oleObj>
              </mc:Choice>
              <mc:Fallback>
                <p:oleObj name="Equation" r:id="rId6" imgW="4305300" imgH="2540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5963" y="6011863"/>
                        <a:ext cx="7778750" cy="458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Straight Connector 2"/>
          <p:cNvCxnSpPr/>
          <p:nvPr/>
        </p:nvCxnSpPr>
        <p:spPr bwMode="auto">
          <a:xfrm flipV="1">
            <a:off x="1828800" y="4191000"/>
            <a:ext cx="990600" cy="685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Connector 10"/>
          <p:cNvCxnSpPr/>
          <p:nvPr/>
        </p:nvCxnSpPr>
        <p:spPr bwMode="auto">
          <a:xfrm>
            <a:off x="1828800" y="4267200"/>
            <a:ext cx="990600" cy="609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Connector 11"/>
          <p:cNvCxnSpPr/>
          <p:nvPr/>
        </p:nvCxnSpPr>
        <p:spPr bwMode="auto">
          <a:xfrm flipV="1">
            <a:off x="1752600" y="4724400"/>
            <a:ext cx="990600" cy="685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/>
        </p:nvCxnSpPr>
        <p:spPr bwMode="auto">
          <a:xfrm>
            <a:off x="1752600" y="4800600"/>
            <a:ext cx="990600" cy="609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/>
        </p:nvCxnSpPr>
        <p:spPr bwMode="auto">
          <a:xfrm flipV="1">
            <a:off x="4114800" y="4800600"/>
            <a:ext cx="990600" cy="685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Connector 14"/>
          <p:cNvCxnSpPr/>
          <p:nvPr/>
        </p:nvCxnSpPr>
        <p:spPr bwMode="auto">
          <a:xfrm>
            <a:off x="4114800" y="4876800"/>
            <a:ext cx="990600" cy="609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170" name="Rectangle 2"/>
          <p:cNvSpPr>
            <a:spLocks noChangeArrowheads="1"/>
          </p:cNvSpPr>
          <p:nvPr/>
        </p:nvSpPr>
        <p:spPr bwMode="auto">
          <a:xfrm>
            <a:off x="685800" y="762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4000" dirty="0">
                <a:solidFill>
                  <a:schemeClr val="accent2"/>
                </a:solidFill>
                <a:latin typeface="Arial" charset="0"/>
                <a:cs typeface="+mn-cs"/>
              </a:rPr>
              <a:t>Formulation for this Class</a:t>
            </a:r>
            <a:endParaRPr lang="en-US" sz="3200" dirty="0">
              <a:solidFill>
                <a:schemeClr val="accent2"/>
              </a:solidFill>
              <a:latin typeface="Arial" charset="0"/>
              <a:cs typeface="+mn-cs"/>
            </a:endParaRPr>
          </a:p>
        </p:txBody>
      </p:sp>
      <p:sp>
        <p:nvSpPr>
          <p:cNvPr id="61442" name="AutoShape 3"/>
          <p:cNvSpPr>
            <a:spLocks/>
          </p:cNvSpPr>
          <p:nvPr/>
        </p:nvSpPr>
        <p:spPr bwMode="auto">
          <a:xfrm>
            <a:off x="6638925" y="1292225"/>
            <a:ext cx="381000" cy="2590800"/>
          </a:xfrm>
          <a:prstGeom prst="rightBrace">
            <a:avLst>
              <a:gd name="adj1" fmla="val 56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443" name="Text Box 4"/>
          <p:cNvSpPr txBox="1">
            <a:spLocks noChangeArrowheads="1"/>
          </p:cNvSpPr>
          <p:nvPr/>
        </p:nvSpPr>
        <p:spPr bwMode="auto">
          <a:xfrm>
            <a:off x="7405688" y="2193925"/>
            <a:ext cx="1319212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latin typeface="Arial" charset="0"/>
              </a:rPr>
              <a:t>Galerkin</a:t>
            </a:r>
          </a:p>
          <a:p>
            <a:pPr algn="ctr"/>
            <a:r>
              <a:rPr lang="en-US" i="1">
                <a:latin typeface="Arial" charset="0"/>
              </a:rPr>
              <a:t>terms</a:t>
            </a:r>
          </a:p>
        </p:txBody>
      </p:sp>
      <p:sp>
        <p:nvSpPr>
          <p:cNvPr id="61444" name="AutoShape 5"/>
          <p:cNvSpPr>
            <a:spLocks/>
          </p:cNvSpPr>
          <p:nvPr/>
        </p:nvSpPr>
        <p:spPr bwMode="auto">
          <a:xfrm>
            <a:off x="6705600" y="3883025"/>
            <a:ext cx="381000" cy="1600200"/>
          </a:xfrm>
          <a:prstGeom prst="rightBrace">
            <a:avLst>
              <a:gd name="adj1" fmla="val 3500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445" name="Text Box 6"/>
          <p:cNvSpPr txBox="1">
            <a:spLocks noChangeArrowheads="1"/>
          </p:cNvSpPr>
          <p:nvPr/>
        </p:nvSpPr>
        <p:spPr bwMode="auto">
          <a:xfrm>
            <a:off x="7281863" y="4267200"/>
            <a:ext cx="15398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Multiscale</a:t>
            </a:r>
          </a:p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Terms</a:t>
            </a:r>
          </a:p>
        </p:txBody>
      </p:sp>
      <p:graphicFrame>
        <p:nvGraphicFramePr>
          <p:cNvPr id="61446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5584314"/>
              </p:ext>
            </p:extLst>
          </p:nvPr>
        </p:nvGraphicFramePr>
        <p:xfrm>
          <a:off x="827088" y="1416050"/>
          <a:ext cx="5967412" cy="4027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1" name="Equation" r:id="rId4" imgW="3200400" imgH="2120900" progId="Equation.DSMT4">
                  <p:embed/>
                </p:oleObj>
              </mc:Choice>
              <mc:Fallback>
                <p:oleObj name="Equation" r:id="rId4" imgW="3200400" imgH="2120900" progId="Equation.DSMT4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1416050"/>
                        <a:ext cx="5967412" cy="4027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47" name="Object 8"/>
          <p:cNvGraphicFramePr>
            <a:graphicFrameLocks noChangeAspect="1"/>
          </p:cNvGraphicFramePr>
          <p:nvPr/>
        </p:nvGraphicFramePr>
        <p:xfrm>
          <a:off x="715963" y="6011863"/>
          <a:ext cx="777875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2" name="Equation" r:id="rId6" imgW="4305300" imgH="254000" progId="Equation.DSMT4">
                  <p:embed/>
                </p:oleObj>
              </mc:Choice>
              <mc:Fallback>
                <p:oleObj name="Equation" r:id="rId6" imgW="4305300" imgH="2540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5963" y="6011863"/>
                        <a:ext cx="7778750" cy="458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381000"/>
            <a:ext cx="9144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 err="1" smtClean="0">
                <a:solidFill>
                  <a:schemeClr val="accent2"/>
                </a:solidFill>
                <a:latin typeface="Arial" charset="0"/>
                <a:cs typeface="+mj-cs"/>
              </a:rPr>
              <a:t>Variational</a:t>
            </a:r>
            <a:r>
              <a:rPr lang="en-US" sz="4000" dirty="0" smtClean="0">
                <a:solidFill>
                  <a:schemeClr val="accent2"/>
                </a:solidFill>
                <a:latin typeface="Arial" charset="0"/>
                <a:cs typeface="+mj-cs"/>
              </a:rPr>
              <a:t> Semi-Discrete Formulation</a:t>
            </a:r>
            <a:endParaRPr lang="en-US" dirty="0" smtClean="0">
              <a:latin typeface="Arial" charset="0"/>
              <a:cs typeface="+mj-cs"/>
            </a:endParaRPr>
          </a:p>
        </p:txBody>
      </p:sp>
      <p:graphicFrame>
        <p:nvGraphicFramePr>
          <p:cNvPr id="18434" name="Object 8"/>
          <p:cNvGraphicFramePr>
            <a:graphicFrameLocks noChangeAspect="1"/>
          </p:cNvGraphicFramePr>
          <p:nvPr/>
        </p:nvGraphicFramePr>
        <p:xfrm>
          <a:off x="1719263" y="1109663"/>
          <a:ext cx="5700712" cy="528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7" name="Equation" r:id="rId4" imgW="3124200" imgH="2895600" progId="Equation.DSMT4">
                  <p:embed/>
                </p:oleObj>
              </mc:Choice>
              <mc:Fallback>
                <p:oleObj name="Equation" r:id="rId4" imgW="3124200" imgH="28956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19263" y="1109663"/>
                        <a:ext cx="5700712" cy="5283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1534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smtClean="0">
                <a:solidFill>
                  <a:schemeClr val="accent2"/>
                </a:solidFill>
                <a:latin typeface="Arial" charset="0"/>
                <a:cs typeface="+mj-cs"/>
              </a:rPr>
              <a:t>Variational Multiscale Formulation</a:t>
            </a:r>
            <a:endParaRPr lang="en-US" smtClean="0">
              <a:latin typeface="Arial" charset="0"/>
              <a:cs typeface="+mj-cs"/>
            </a:endParaRPr>
          </a:p>
        </p:txBody>
      </p:sp>
      <p:sp>
        <p:nvSpPr>
          <p:cNvPr id="21507" name="Line 3"/>
          <p:cNvSpPr>
            <a:spLocks noChangeShapeType="1"/>
          </p:cNvSpPr>
          <p:nvPr/>
        </p:nvSpPr>
        <p:spPr bwMode="auto">
          <a:xfrm flipH="1">
            <a:off x="3930650" y="1968500"/>
            <a:ext cx="762000" cy="609600"/>
          </a:xfrm>
          <a:prstGeom prst="line">
            <a:avLst/>
          </a:prstGeom>
          <a:noFill/>
          <a:ln w="19050">
            <a:solidFill>
              <a:srgbClr val="555555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1508" name="Line 4"/>
          <p:cNvSpPr>
            <a:spLocks noChangeShapeType="1"/>
          </p:cNvSpPr>
          <p:nvPr/>
        </p:nvSpPr>
        <p:spPr bwMode="auto">
          <a:xfrm rot="718422">
            <a:off x="5530850" y="2044700"/>
            <a:ext cx="1066800" cy="457200"/>
          </a:xfrm>
          <a:prstGeom prst="line">
            <a:avLst/>
          </a:prstGeom>
          <a:noFill/>
          <a:ln w="19050">
            <a:solidFill>
              <a:srgbClr val="555555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1509" name="Text Box 5"/>
          <p:cNvSpPr txBox="1">
            <a:spLocks noChangeArrowheads="1"/>
          </p:cNvSpPr>
          <p:nvPr/>
        </p:nvSpPr>
        <p:spPr bwMode="auto">
          <a:xfrm>
            <a:off x="609600" y="2697163"/>
            <a:ext cx="4935538" cy="731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solidFill>
                  <a:srgbClr val="555555"/>
                </a:solidFill>
                <a:latin typeface="Arial" charset="0"/>
                <a:cs typeface="+mn-cs"/>
              </a:rPr>
              <a:t>Finite dimensional</a:t>
            </a:r>
            <a:r>
              <a:rPr lang="en-US" dirty="0">
                <a:solidFill>
                  <a:srgbClr val="555555"/>
                </a:solidFill>
                <a:latin typeface="Arial" charset="0"/>
                <a:cs typeface="+mn-cs"/>
              </a:rPr>
              <a:t> </a:t>
            </a:r>
            <a:r>
              <a:rPr lang="en-US" b="1" i="1" dirty="0">
                <a:solidFill>
                  <a:srgbClr val="555555"/>
                </a:solidFill>
                <a:latin typeface="Arial" charset="0"/>
                <a:cs typeface="+mn-cs"/>
              </a:rPr>
              <a:t>subspace</a:t>
            </a:r>
          </a:p>
          <a:p>
            <a:pPr>
              <a:defRPr/>
            </a:pPr>
            <a:r>
              <a:rPr lang="en-US" sz="1800" b="1" i="1" dirty="0">
                <a:solidFill>
                  <a:srgbClr val="555555"/>
                </a:solidFill>
                <a:latin typeface="Arial" charset="0"/>
                <a:cs typeface="+mn-cs"/>
              </a:rPr>
              <a:t>Standard FE, spectral or NURBS space, etc.</a:t>
            </a:r>
          </a:p>
        </p:txBody>
      </p:sp>
      <p:sp>
        <p:nvSpPr>
          <p:cNvPr id="21513" name="Text Box 9"/>
          <p:cNvSpPr txBox="1">
            <a:spLocks noChangeArrowheads="1"/>
          </p:cNvSpPr>
          <p:nvPr/>
        </p:nvSpPr>
        <p:spPr bwMode="auto">
          <a:xfrm>
            <a:off x="993775" y="1130300"/>
            <a:ext cx="7778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cs typeface="+mn-cs"/>
              </a:rPr>
              <a:t>Split</a:t>
            </a:r>
          </a:p>
        </p:txBody>
      </p:sp>
      <p:sp>
        <p:nvSpPr>
          <p:cNvPr id="21517" name="Text Box 13"/>
          <p:cNvSpPr txBox="1">
            <a:spLocks noChangeArrowheads="1"/>
          </p:cNvSpPr>
          <p:nvPr/>
        </p:nvSpPr>
        <p:spPr bwMode="auto">
          <a:xfrm>
            <a:off x="1057275" y="3949700"/>
            <a:ext cx="38258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>
                <a:solidFill>
                  <a:srgbClr val="0000FF"/>
                </a:solidFill>
                <a:latin typeface="Arial" charset="0"/>
                <a:cs typeface="+mn-cs"/>
              </a:rPr>
              <a:t>Original problem becomes:</a:t>
            </a:r>
          </a:p>
        </p:txBody>
      </p:sp>
      <p:graphicFrame>
        <p:nvGraphicFramePr>
          <p:cNvPr id="20487" name="Object 17"/>
          <p:cNvGraphicFramePr>
            <a:graphicFrameLocks/>
          </p:cNvGraphicFramePr>
          <p:nvPr/>
        </p:nvGraphicFramePr>
        <p:xfrm>
          <a:off x="1712913" y="4484688"/>
          <a:ext cx="5770562" cy="204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5" name="Equation" r:id="rId4" imgW="2908300" imgH="1054100" progId="Equation.3">
                  <p:embed/>
                </p:oleObj>
              </mc:Choice>
              <mc:Fallback>
                <p:oleObj name="Equation" r:id="rId4" imgW="2908300" imgH="1054100" progId="Equation.3">
                  <p:embed/>
                  <p:pic>
                    <p:nvPicPr>
                      <p:cNvPr id="0" name="Object 17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12913" y="4484688"/>
                        <a:ext cx="5770562" cy="2044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8" name="Object 18"/>
          <p:cNvGraphicFramePr>
            <a:graphicFrameLocks noChangeAspect="1"/>
          </p:cNvGraphicFramePr>
          <p:nvPr/>
        </p:nvGraphicFramePr>
        <p:xfrm>
          <a:off x="4059238" y="1435100"/>
          <a:ext cx="1646237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6" name="Equation" r:id="rId6" imgW="800100" imgH="203200" progId="Equation.DSMT4">
                  <p:embed/>
                </p:oleObj>
              </mc:Choice>
              <mc:Fallback>
                <p:oleObj name="Equation" r:id="rId6" imgW="800100" imgH="203200" progId="Equation.DSMT4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59238" y="1435100"/>
                        <a:ext cx="1646237" cy="41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9" name="Object 19"/>
          <p:cNvGraphicFramePr>
            <a:graphicFrameLocks noChangeAspect="1"/>
          </p:cNvGraphicFramePr>
          <p:nvPr/>
        </p:nvGraphicFramePr>
        <p:xfrm>
          <a:off x="6661150" y="2632075"/>
          <a:ext cx="781050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7" name="Equation" r:id="rId8" imgW="381000" imgH="203200" progId="Equation.DSMT4">
                  <p:embed/>
                </p:oleObj>
              </mc:Choice>
              <mc:Fallback>
                <p:oleObj name="Equation" r:id="rId8" imgW="381000" imgH="203200" progId="Equation.DSMT4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61150" y="2632075"/>
                        <a:ext cx="781050" cy="41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6096000" y="3048000"/>
            <a:ext cx="1920875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solidFill>
                  <a:srgbClr val="555555"/>
                </a:solidFill>
                <a:latin typeface="Arial" charset="0"/>
                <a:cs typeface="+mn-cs"/>
              </a:rPr>
              <a:t>Fine-scale</a:t>
            </a:r>
            <a:r>
              <a:rPr lang="en-US" dirty="0">
                <a:solidFill>
                  <a:srgbClr val="555555"/>
                </a:solidFill>
                <a:latin typeface="Arial" charset="0"/>
                <a:cs typeface="+mn-cs"/>
              </a:rPr>
              <a:t>s</a:t>
            </a:r>
            <a:endParaRPr lang="en-US" b="1" i="1" dirty="0">
              <a:solidFill>
                <a:srgbClr val="555555"/>
              </a:solidFill>
              <a:latin typeface="Arial" charset="0"/>
              <a:cs typeface="+mn-cs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140" name="Rectangle 4"/>
          <p:cNvSpPr>
            <a:spLocks noGrp="1" noChangeArrowheads="1"/>
          </p:cNvSpPr>
          <p:nvPr>
            <p:ph type="title"/>
          </p:nvPr>
        </p:nvSpPr>
        <p:spPr>
          <a:xfrm>
            <a:off x="684213" y="381000"/>
            <a:ext cx="77724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smtClean="0">
                <a:latin typeface="Arial" charset="0"/>
                <a:cs typeface="+mj-cs"/>
              </a:rPr>
              <a:t>Variational Multiscale (VMS)</a:t>
            </a:r>
            <a:endParaRPr lang="en-US" smtClean="0">
              <a:cs typeface="+mj-cs"/>
            </a:endParaRPr>
          </a:p>
        </p:txBody>
      </p:sp>
      <p:pic>
        <p:nvPicPr>
          <p:cNvPr id="22530" name="Picture 1" descr="Screen Shot 2014-08-06 at 11.02.5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050" y="1371600"/>
            <a:ext cx="676275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76200"/>
            <a:ext cx="77724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smtClean="0">
                <a:solidFill>
                  <a:schemeClr val="accent2"/>
                </a:solidFill>
                <a:latin typeface="Arial" charset="0"/>
                <a:cs typeface="+mj-cs"/>
              </a:rPr>
              <a:t>Variational Multiscale Method</a:t>
            </a:r>
            <a:endParaRPr lang="en-US" smtClean="0">
              <a:cs typeface="+mj-cs"/>
            </a:endParaRPr>
          </a:p>
        </p:txBody>
      </p:sp>
      <p:graphicFrame>
        <p:nvGraphicFramePr>
          <p:cNvPr id="24578" name="Object 13"/>
          <p:cNvGraphicFramePr>
            <a:graphicFrameLocks/>
          </p:cNvGraphicFramePr>
          <p:nvPr/>
        </p:nvGraphicFramePr>
        <p:xfrm>
          <a:off x="1655763" y="1235075"/>
          <a:ext cx="5827712" cy="5330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1" name="Equation" r:id="rId4" imgW="3594100" imgH="3416300" progId="Equation.3">
                  <p:embed/>
                </p:oleObj>
              </mc:Choice>
              <mc:Fallback>
                <p:oleObj name="Equation" r:id="rId4" imgW="3594100" imgH="3416300" progId="Equation.3">
                  <p:embed/>
                  <p:pic>
                    <p:nvPicPr>
                      <p:cNvPr id="0" name="Object 13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55763" y="1235075"/>
                        <a:ext cx="5827712" cy="5330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>
                <a:solidFill>
                  <a:schemeClr val="accent2"/>
                </a:solidFill>
                <a:latin typeface="Arial" charset="0"/>
                <a:cs typeface="+mj-cs"/>
              </a:rPr>
              <a:t>Variational Multiscale Method</a:t>
            </a:r>
            <a:endParaRPr lang="en-US" smtClean="0">
              <a:latin typeface="Arial" charset="0"/>
              <a:cs typeface="+mj-cs"/>
            </a:endParaRPr>
          </a:p>
        </p:txBody>
      </p:sp>
      <p:pic>
        <p:nvPicPr>
          <p:cNvPr id="100358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782763"/>
            <a:ext cx="8420100" cy="3246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aphicFrame>
        <p:nvGraphicFramePr>
          <p:cNvPr id="26627" name="Object 8"/>
          <p:cNvGraphicFramePr>
            <a:graphicFrameLocks noChangeAspect="1"/>
          </p:cNvGraphicFramePr>
          <p:nvPr/>
        </p:nvGraphicFramePr>
        <p:xfrm>
          <a:off x="1041400" y="4470400"/>
          <a:ext cx="25257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0" name="Equation" r:id="rId5" imgW="1244600" imgH="266700" progId="Equation.DSMT4">
                  <p:embed/>
                </p:oleObj>
              </mc:Choice>
              <mc:Fallback>
                <p:oleObj name="Equation" r:id="rId5" imgW="1244600" imgH="2667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1400" y="4470400"/>
                        <a:ext cx="2525713" cy="54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smtClean="0">
                <a:solidFill>
                  <a:schemeClr val="accent2"/>
                </a:solidFill>
                <a:latin typeface="Arial" charset="0"/>
                <a:cs typeface="+mj-cs"/>
              </a:rPr>
              <a:t>Residual-Driven Turbulence Modeling</a:t>
            </a:r>
            <a:endParaRPr lang="en-US" smtClean="0">
              <a:latin typeface="Arial" charset="0"/>
              <a:cs typeface="+mj-cs"/>
            </a:endParaRPr>
          </a:p>
        </p:txBody>
      </p:sp>
      <p:graphicFrame>
        <p:nvGraphicFramePr>
          <p:cNvPr id="28674" name="Object 4"/>
          <p:cNvGraphicFramePr>
            <a:graphicFrameLocks noChangeAspect="1"/>
          </p:cNvGraphicFramePr>
          <p:nvPr/>
        </p:nvGraphicFramePr>
        <p:xfrm>
          <a:off x="1782763" y="2506663"/>
          <a:ext cx="5578475" cy="3748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0" name="Equation" r:id="rId4" imgW="3098800" imgH="2082800" progId="Equation.DSMT4">
                  <p:embed/>
                </p:oleObj>
              </mc:Choice>
              <mc:Fallback>
                <p:oleObj name="Equation" r:id="rId4" imgW="3098800" imgH="2082800" progId="Equation.DSMT4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82763" y="2506663"/>
                        <a:ext cx="5578475" cy="3748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2519" name="Rectangle 7"/>
          <p:cNvSpPr>
            <a:spLocks noChangeArrowheads="1"/>
          </p:cNvSpPr>
          <p:nvPr/>
        </p:nvSpPr>
        <p:spPr bwMode="auto">
          <a:xfrm>
            <a:off x="601663" y="990600"/>
            <a:ext cx="79406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endParaRPr lang="en-US">
              <a:latin typeface="Arial" charset="0"/>
              <a:cs typeface="+mn-cs"/>
            </a:endParaRPr>
          </a:p>
        </p:txBody>
      </p:sp>
      <p:sp>
        <p:nvSpPr>
          <p:cNvPr id="192523" name="Rectangle 11"/>
          <p:cNvSpPr>
            <a:spLocks noChangeArrowheads="1"/>
          </p:cNvSpPr>
          <p:nvPr/>
        </p:nvSpPr>
        <p:spPr bwMode="auto">
          <a:xfrm>
            <a:off x="2819400" y="901700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lang="en-US">
              <a:latin typeface="Arial" charset="0"/>
              <a:cs typeface="+mn-cs"/>
            </a:endParaRPr>
          </a:p>
        </p:txBody>
      </p:sp>
      <p:sp>
        <p:nvSpPr>
          <p:cNvPr id="192524" name="Rectangle 12"/>
          <p:cNvSpPr>
            <a:spLocks noChangeArrowheads="1"/>
          </p:cNvSpPr>
          <p:nvPr/>
        </p:nvSpPr>
        <p:spPr bwMode="auto">
          <a:xfrm>
            <a:off x="533400" y="1371600"/>
            <a:ext cx="80772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130000"/>
              </a:lnSpc>
              <a:defRPr/>
            </a:pPr>
            <a:r>
              <a:rPr lang="en-US" sz="2800">
                <a:solidFill>
                  <a:srgbClr val="0000FF"/>
                </a:solidFill>
                <a:latin typeface="Arial" charset="0"/>
                <a:cs typeface="+mn-cs"/>
              </a:rPr>
              <a:t>Fine-scale approximation:</a:t>
            </a:r>
          </a:p>
          <a:p>
            <a:pPr>
              <a:lnSpc>
                <a:spcPct val="140000"/>
              </a:lnSpc>
              <a:defRPr/>
            </a:pPr>
            <a:endParaRPr lang="en-US">
              <a:latin typeface="Arial" charset="0"/>
              <a:cs typeface="+mn-cs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170" name="Rectangle 2"/>
          <p:cNvSpPr>
            <a:spLocks noChangeArrowheads="1"/>
          </p:cNvSpPr>
          <p:nvPr/>
        </p:nvSpPr>
        <p:spPr bwMode="auto">
          <a:xfrm>
            <a:off x="685800" y="762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4000">
                <a:solidFill>
                  <a:schemeClr val="accent2"/>
                </a:solidFill>
                <a:latin typeface="Arial" charset="0"/>
                <a:cs typeface="+mn-cs"/>
              </a:rPr>
              <a:t>Discrete </a:t>
            </a:r>
            <a:r>
              <a:rPr lang="ja-JP" altLang="en-US" sz="4000">
                <a:solidFill>
                  <a:schemeClr val="accent2"/>
                </a:solidFill>
                <a:latin typeface="Arial" charset="0"/>
                <a:cs typeface="+mn-cs"/>
              </a:rPr>
              <a:t>“</a:t>
            </a:r>
            <a:r>
              <a:rPr lang="en-US" sz="4000">
                <a:solidFill>
                  <a:schemeClr val="accent2"/>
                </a:solidFill>
                <a:latin typeface="Arial" charset="0"/>
                <a:cs typeface="+mn-cs"/>
              </a:rPr>
              <a:t>Conservative</a:t>
            </a:r>
            <a:r>
              <a:rPr lang="ja-JP" altLang="en-US" sz="4000">
                <a:solidFill>
                  <a:schemeClr val="accent2"/>
                </a:solidFill>
                <a:latin typeface="Arial" charset="0"/>
                <a:cs typeface="+mn-cs"/>
              </a:rPr>
              <a:t>”</a:t>
            </a:r>
            <a:r>
              <a:rPr lang="en-US" sz="4000">
                <a:solidFill>
                  <a:schemeClr val="accent2"/>
                </a:solidFill>
                <a:latin typeface="Arial" charset="0"/>
                <a:cs typeface="+mn-cs"/>
              </a:rPr>
              <a:t> Form</a:t>
            </a:r>
            <a:endParaRPr lang="en-US" sz="3200">
              <a:solidFill>
                <a:schemeClr val="accent2"/>
              </a:solidFill>
              <a:latin typeface="Arial" charset="0"/>
              <a:cs typeface="+mn-cs"/>
            </a:endParaRPr>
          </a:p>
        </p:txBody>
      </p:sp>
      <p:sp>
        <p:nvSpPr>
          <p:cNvPr id="30722" name="AutoShape 3"/>
          <p:cNvSpPr>
            <a:spLocks/>
          </p:cNvSpPr>
          <p:nvPr/>
        </p:nvSpPr>
        <p:spPr bwMode="auto">
          <a:xfrm>
            <a:off x="6638925" y="1292225"/>
            <a:ext cx="381000" cy="2590800"/>
          </a:xfrm>
          <a:prstGeom prst="rightBrace">
            <a:avLst>
              <a:gd name="adj1" fmla="val 56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23" name="Text Box 4"/>
          <p:cNvSpPr txBox="1">
            <a:spLocks noChangeArrowheads="1"/>
          </p:cNvSpPr>
          <p:nvPr/>
        </p:nvSpPr>
        <p:spPr bwMode="auto">
          <a:xfrm>
            <a:off x="7405688" y="2193925"/>
            <a:ext cx="1319212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latin typeface="Arial" charset="0"/>
              </a:rPr>
              <a:t>Galerkin</a:t>
            </a:r>
          </a:p>
          <a:p>
            <a:pPr algn="ctr"/>
            <a:r>
              <a:rPr lang="en-US" i="1">
                <a:latin typeface="Arial" charset="0"/>
              </a:rPr>
              <a:t>terms</a:t>
            </a:r>
          </a:p>
        </p:txBody>
      </p:sp>
      <p:sp>
        <p:nvSpPr>
          <p:cNvPr id="30724" name="AutoShape 5"/>
          <p:cNvSpPr>
            <a:spLocks/>
          </p:cNvSpPr>
          <p:nvPr/>
        </p:nvSpPr>
        <p:spPr bwMode="auto">
          <a:xfrm>
            <a:off x="6705600" y="3883025"/>
            <a:ext cx="381000" cy="1600200"/>
          </a:xfrm>
          <a:prstGeom prst="rightBrace">
            <a:avLst>
              <a:gd name="adj1" fmla="val 3500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25" name="Text Box 6"/>
          <p:cNvSpPr txBox="1">
            <a:spLocks noChangeArrowheads="1"/>
          </p:cNvSpPr>
          <p:nvPr/>
        </p:nvSpPr>
        <p:spPr bwMode="auto">
          <a:xfrm>
            <a:off x="7281863" y="4267200"/>
            <a:ext cx="15398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Multiscale</a:t>
            </a:r>
          </a:p>
          <a:p>
            <a:pPr algn="ctr"/>
            <a:r>
              <a:rPr lang="en-US" i="1">
                <a:solidFill>
                  <a:srgbClr val="FF0000"/>
                </a:solidFill>
                <a:latin typeface="Arial" charset="0"/>
              </a:rPr>
              <a:t>Terms</a:t>
            </a:r>
          </a:p>
        </p:txBody>
      </p:sp>
      <p:graphicFrame>
        <p:nvGraphicFramePr>
          <p:cNvPr id="30726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9093816"/>
              </p:ext>
            </p:extLst>
          </p:nvPr>
        </p:nvGraphicFramePr>
        <p:xfrm>
          <a:off x="827088" y="1392238"/>
          <a:ext cx="5967412" cy="407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1" name="Equation" r:id="rId4" imgW="3200400" imgH="2146300" progId="Equation.DSMT4">
                  <p:embed/>
                </p:oleObj>
              </mc:Choice>
              <mc:Fallback>
                <p:oleObj name="Equation" r:id="rId4" imgW="3200400" imgH="2146300" progId="Equation.DSMT4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1392238"/>
                        <a:ext cx="5967412" cy="4075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27" name="Object 8"/>
          <p:cNvGraphicFramePr>
            <a:graphicFrameLocks noChangeAspect="1"/>
          </p:cNvGraphicFramePr>
          <p:nvPr/>
        </p:nvGraphicFramePr>
        <p:xfrm>
          <a:off x="715963" y="6011863"/>
          <a:ext cx="777875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2" name="Equation" r:id="rId6" imgW="4305300" imgH="254000" progId="Equation.DSMT4">
                  <p:embed/>
                </p:oleObj>
              </mc:Choice>
              <mc:Fallback>
                <p:oleObj name="Equation" r:id="rId6" imgW="4305300" imgH="2540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5963" y="6011863"/>
                        <a:ext cx="7778750" cy="458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">
      <a:dk1>
        <a:srgbClr val="000000"/>
      </a:dk1>
      <a:lt1>
        <a:srgbClr val="FFFFFF"/>
      </a:lt1>
      <a:dk2>
        <a:srgbClr val="333694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Times"/>
        <a:ea typeface="ＭＳ Ｐゴシック"/>
        <a:cs typeface=""/>
      </a:majorFont>
      <a:minorFont>
        <a:latin typeface="Times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1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1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Hughes HD:Applications:Microsoft Office 2004:Templates:Presentations:Designs:Blank Presentation</Template>
  <TotalTime>4346</TotalTime>
  <Words>313</Words>
  <Application>Microsoft Macintosh PowerPoint</Application>
  <PresentationFormat>On-screen Show (4:3)</PresentationFormat>
  <Paragraphs>99</Paragraphs>
  <Slides>24</Slides>
  <Notes>24</Notes>
  <HiddenSlides>0</HiddenSlides>
  <MMClips>2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Blank Presentation</vt:lpstr>
      <vt:lpstr>Equation</vt:lpstr>
      <vt:lpstr>Incompressible Navier-Stokes Equations</vt:lpstr>
      <vt:lpstr>Incompressible Navier-Stokes Equations</vt:lpstr>
      <vt:lpstr>Variational Semi-Discrete Formulation</vt:lpstr>
      <vt:lpstr>Variational Multiscale Formulation</vt:lpstr>
      <vt:lpstr>Variational Multiscale (VMS)</vt:lpstr>
      <vt:lpstr>Variational Multiscale Method</vt:lpstr>
      <vt:lpstr>Variational Multiscale Method</vt:lpstr>
      <vt:lpstr>Residual-Driven Turbulence Modeling</vt:lpstr>
      <vt:lpstr>PowerPoint Presentation</vt:lpstr>
      <vt:lpstr>Comparison with Classical Stabilized Methods</vt:lpstr>
      <vt:lpstr>Forced Isotropic Turbulence</vt:lpstr>
      <vt:lpstr>Periodic NURBS (B-spline) Basis Functions</vt:lpstr>
      <vt:lpstr>PowerPoint Presentation</vt:lpstr>
      <vt:lpstr>PowerPoint Presentation</vt:lpstr>
      <vt:lpstr>PowerPoint Presentation</vt:lpstr>
      <vt:lpstr>PowerPoint Presentation</vt:lpstr>
      <vt:lpstr>Energy Spectra Reλ=164 (h-refinement)</vt:lpstr>
      <vt:lpstr>Energy Spectra Reλ=164 (k-refinement)</vt:lpstr>
      <vt:lpstr>Energy Spectra and Third-order Structure Function   Reλ=164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JAC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Residual-Based Multiscale Models  for Large-Eddy Simulation  of Turbulence</dc:title>
  <cp:lastModifiedBy>John A. Evans</cp:lastModifiedBy>
  <cp:revision>371</cp:revision>
  <cp:lastPrinted>2007-01-31T15:16:12Z</cp:lastPrinted>
  <dcterms:modified xsi:type="dcterms:W3CDTF">2014-11-27T20:29:31Z</dcterms:modified>
</cp:coreProperties>
</file>